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402" r:id="rId2"/>
    <p:sldId id="414" r:id="rId3"/>
    <p:sldId id="403" r:id="rId4"/>
    <p:sldId id="384" r:id="rId5"/>
    <p:sldId id="404" r:id="rId6"/>
    <p:sldId id="413" r:id="rId7"/>
    <p:sldId id="407" r:id="rId8"/>
    <p:sldId id="394" r:id="rId9"/>
    <p:sldId id="406" r:id="rId10"/>
    <p:sldId id="382" r:id="rId11"/>
    <p:sldId id="388" r:id="rId12"/>
    <p:sldId id="401" r:id="rId13"/>
    <p:sldId id="389" r:id="rId14"/>
    <p:sldId id="396" r:id="rId15"/>
    <p:sldId id="410" r:id="rId16"/>
    <p:sldId id="411" r:id="rId17"/>
    <p:sldId id="412" r:id="rId18"/>
  </p:sldIdLst>
  <p:sldSz cx="9144000" cy="6858000" type="screen4x3"/>
  <p:notesSz cx="6834188" cy="99790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刘梦碟" initials="刘梦碟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7C80"/>
    <a:srgbClr val="CC99FF"/>
    <a:srgbClr val="FFFFFF"/>
    <a:srgbClr val="C0C0C0"/>
    <a:srgbClr val="969696"/>
    <a:srgbClr val="00CC66"/>
    <a:srgbClr val="CC9900"/>
    <a:srgbClr val="99663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0" autoAdjust="0"/>
    <p:restoredTop sz="81752" autoAdjust="0"/>
  </p:normalViewPr>
  <p:slideViewPr>
    <p:cSldViewPr>
      <p:cViewPr>
        <p:scale>
          <a:sx n="75" d="100"/>
          <a:sy n="75" d="100"/>
        </p:scale>
        <p:origin x="-153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/>
              <a:t>机构线项目质量总体情况</a:t>
            </a:r>
          </a:p>
        </c:rich>
      </c:tx>
      <c:layout>
        <c:manualLayout>
          <c:xMode val="edge"/>
          <c:yMode val="edge"/>
          <c:x val="0.35682255111750866"/>
          <c:y val="1.5204249336280643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项目质量平均分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</c:spPr>
          <c:invertIfNegative val="0"/>
          <c:dLbls>
            <c:dLbl>
              <c:idx val="3"/>
              <c:layout>
                <c:manualLayout>
                  <c:x val="0"/>
                  <c:y val="6.444477950421734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400"/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A10</c:v>
                </c:pt>
                <c:pt idx="1">
                  <c:v>A3</c:v>
                </c:pt>
                <c:pt idx="2">
                  <c:v>A5</c:v>
                </c:pt>
                <c:pt idx="3">
                  <c:v>A4</c:v>
                </c:pt>
                <c:pt idx="4">
                  <c:v>A1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99.04</c:v>
                </c:pt>
                <c:pt idx="1">
                  <c:v>96.93</c:v>
                </c:pt>
                <c:pt idx="2">
                  <c:v>96.74</c:v>
                </c:pt>
                <c:pt idx="3">
                  <c:v>94.42</c:v>
                </c:pt>
                <c:pt idx="4">
                  <c:v>79.349999999999994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3"/>
        <c:axId val="38120832"/>
        <c:axId val="38134912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项目数量分布</c:v>
                </c:pt>
              </c:strCache>
            </c:strRef>
          </c:tx>
          <c:spPr>
            <a:ln>
              <a:solidFill>
                <a:schemeClr val="tx1"/>
              </a:solidFill>
            </a:ln>
          </c:spPr>
          <c:marker>
            <c:symbol val="diamond"/>
            <c:size val="11"/>
            <c:spPr>
              <a:solidFill>
                <a:schemeClr val="tx1"/>
              </a:solidFill>
            </c:spPr>
          </c:marker>
          <c:dLbls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A10</c:v>
                </c:pt>
                <c:pt idx="1">
                  <c:v>A3</c:v>
                </c:pt>
                <c:pt idx="2">
                  <c:v>A5</c:v>
                </c:pt>
                <c:pt idx="3">
                  <c:v>A4</c:v>
                </c:pt>
                <c:pt idx="4">
                  <c:v>A1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3</c:v>
                </c:pt>
                <c:pt idx="4">
                  <c:v>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139008"/>
        <c:axId val="38136832"/>
      </c:lineChart>
      <c:catAx>
        <c:axId val="38120832"/>
        <c:scaling>
          <c:orientation val="minMax"/>
        </c:scaling>
        <c:delete val="0"/>
        <c:axPos val="b"/>
        <c:majorTickMark val="none"/>
        <c:minorTickMark val="none"/>
        <c:tickLblPos val="nextTo"/>
        <c:crossAx val="38134912"/>
        <c:crosses val="autoZero"/>
        <c:auto val="1"/>
        <c:lblAlgn val="ctr"/>
        <c:lblOffset val="100"/>
        <c:noMultiLvlLbl val="0"/>
      </c:catAx>
      <c:valAx>
        <c:axId val="38134912"/>
        <c:scaling>
          <c:orientation val="minMax"/>
          <c:min val="7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zh-CN"/>
                  <a:t>项目质量平均分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38120832"/>
        <c:crosses val="autoZero"/>
        <c:crossBetween val="between"/>
        <c:majorUnit val="5"/>
      </c:valAx>
      <c:valAx>
        <c:axId val="38136832"/>
        <c:scaling>
          <c:orientation val="minMax"/>
          <c:max val="5"/>
          <c:min val="0"/>
        </c:scaling>
        <c:delete val="0"/>
        <c:axPos val="r"/>
        <c:title>
          <c:tx>
            <c:rich>
              <a:bodyPr rot="0" vert="wordArtVertRtl"/>
              <a:lstStyle/>
              <a:p>
                <a:pPr>
                  <a:defRPr/>
                </a:pPr>
                <a:r>
                  <a:rPr lang="zh-CN"/>
                  <a:t>项目数量分布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8139008"/>
        <c:crosses val="max"/>
        <c:crossBetween val="between"/>
        <c:majorUnit val="1"/>
      </c:valAx>
      <c:catAx>
        <c:axId val="38139008"/>
        <c:scaling>
          <c:orientation val="minMax"/>
        </c:scaling>
        <c:delete val="1"/>
        <c:axPos val="b"/>
        <c:majorTickMark val="out"/>
        <c:minorTickMark val="none"/>
        <c:tickLblPos val="nextTo"/>
        <c:crossAx val="38136832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txPr>
          <a:bodyPr/>
          <a:lstStyle/>
          <a:p>
            <a:pPr rtl="0">
              <a:defRPr sz="1400"/>
            </a:pPr>
            <a:endParaRPr lang="zh-CN"/>
          </a:p>
        </c:txPr>
      </c:dTable>
    </c:plotArea>
    <c:plotVisOnly val="1"/>
    <c:dispBlanksAs val="gap"/>
    <c:showDLblsOverMax val="0"/>
  </c:chart>
  <c:txPr>
    <a:bodyPr/>
    <a:lstStyle/>
    <a:p>
      <a:pPr>
        <a:defRPr sz="18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4"/>
    </mc:Choice>
    <mc:Fallback>
      <c:style val="14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/>
              <a:t>教育线项目质量总体情况</a:t>
            </a:r>
          </a:p>
        </c:rich>
      </c:tx>
      <c:layout>
        <c:manualLayout>
          <c:xMode val="edge"/>
          <c:yMode val="edge"/>
          <c:x val="0.35682255111750866"/>
          <c:y val="1.5204249336280643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项目质量平均分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c:spPr>
          <c:invertIfNegative val="0"/>
          <c:dLbls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Sheet1!$A$2:$A$8</c:f>
              <c:strCache>
                <c:ptCount val="7"/>
                <c:pt idx="0">
                  <c:v>B12</c:v>
                </c:pt>
                <c:pt idx="1">
                  <c:v>B6</c:v>
                </c:pt>
                <c:pt idx="2">
                  <c:v>B1</c:v>
                </c:pt>
                <c:pt idx="3">
                  <c:v>B7</c:v>
                </c:pt>
                <c:pt idx="4">
                  <c:v>B5</c:v>
                </c:pt>
                <c:pt idx="5">
                  <c:v>B3</c:v>
                </c:pt>
                <c:pt idx="6">
                  <c:v>B4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98.6</c:v>
                </c:pt>
                <c:pt idx="1">
                  <c:v>98.15</c:v>
                </c:pt>
                <c:pt idx="2">
                  <c:v>89.04</c:v>
                </c:pt>
                <c:pt idx="3">
                  <c:v>85.84</c:v>
                </c:pt>
                <c:pt idx="4">
                  <c:v>85.71</c:v>
                </c:pt>
                <c:pt idx="5">
                  <c:v>81.91</c:v>
                </c:pt>
                <c:pt idx="6">
                  <c:v>76.099999999999994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2"/>
        <c:axId val="52186496"/>
        <c:axId val="52192384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项目数量分布</c:v>
                </c:pt>
              </c:strCache>
            </c:strRef>
          </c:tx>
          <c:dLbls>
            <c:dLbl>
              <c:idx val="2"/>
              <c:layout>
                <c:manualLayout>
                  <c:x val="-2.3047877721188874E-2"/>
                  <c:y val="0.14569084337851348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Sheet1!$A$2:$A$8</c:f>
              <c:strCache>
                <c:ptCount val="7"/>
                <c:pt idx="0">
                  <c:v>B12</c:v>
                </c:pt>
                <c:pt idx="1">
                  <c:v>B6</c:v>
                </c:pt>
                <c:pt idx="2">
                  <c:v>B1</c:v>
                </c:pt>
                <c:pt idx="3">
                  <c:v>B7</c:v>
                </c:pt>
                <c:pt idx="4">
                  <c:v>B5</c:v>
                </c:pt>
                <c:pt idx="5">
                  <c:v>B3</c:v>
                </c:pt>
                <c:pt idx="6">
                  <c:v>B4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3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200576"/>
        <c:axId val="52194304"/>
      </c:lineChart>
      <c:catAx>
        <c:axId val="5218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52192384"/>
        <c:crosses val="autoZero"/>
        <c:auto val="1"/>
        <c:lblAlgn val="ctr"/>
        <c:lblOffset val="100"/>
        <c:noMultiLvlLbl val="0"/>
      </c:catAx>
      <c:valAx>
        <c:axId val="52192384"/>
        <c:scaling>
          <c:orientation val="minMax"/>
          <c:min val="70"/>
        </c:scaling>
        <c:delete val="0"/>
        <c:axPos val="l"/>
        <c:majorGridlines/>
        <c:title>
          <c:tx>
            <c:rich>
              <a:bodyPr/>
              <a:lstStyle/>
              <a:p>
                <a:pPr algn="ctr" rtl="0">
                  <a:defRPr sz="1600"/>
                </a:pPr>
                <a:r>
                  <a:rPr lang="zh-CN" sz="1600"/>
                  <a:t>项目质量平均分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52186496"/>
        <c:crosses val="autoZero"/>
        <c:crossBetween val="between"/>
        <c:majorUnit val="5"/>
      </c:valAx>
      <c:valAx>
        <c:axId val="52194304"/>
        <c:scaling>
          <c:orientation val="minMax"/>
          <c:max val="5"/>
          <c:min val="0"/>
        </c:scaling>
        <c:delete val="0"/>
        <c:axPos val="r"/>
        <c:title>
          <c:tx>
            <c:rich>
              <a:bodyPr rot="0" vert="wordArtVertRtl"/>
              <a:lstStyle/>
              <a:p>
                <a:pPr>
                  <a:defRPr/>
                </a:pPr>
                <a:r>
                  <a:rPr lang="zh-CN"/>
                  <a:t>项目数量分布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52200576"/>
        <c:crosses val="max"/>
        <c:crossBetween val="between"/>
        <c:majorUnit val="1"/>
      </c:valAx>
      <c:catAx>
        <c:axId val="522005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2194304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txPr>
    <a:bodyPr/>
    <a:lstStyle/>
    <a:p>
      <a:pPr>
        <a:defRPr sz="1500" baseline="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5</a:t>
            </a:r>
            <a:r>
              <a:rPr lang="zh-CN"/>
              <a:t>人月以下项目情况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项目数量</c:v>
                </c:pt>
              </c:strCache>
            </c:strRef>
          </c:tx>
          <c:spPr>
            <a:solidFill>
              <a:srgbClr val="C00000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B6</c:v>
                </c:pt>
                <c:pt idx="1">
                  <c:v>B4</c:v>
                </c:pt>
                <c:pt idx="2">
                  <c:v>A3</c:v>
                </c:pt>
                <c:pt idx="3">
                  <c:v>A6</c:v>
                </c:pt>
                <c:pt idx="4">
                  <c:v>B1</c:v>
                </c:pt>
                <c:pt idx="5">
                  <c:v>B2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5</c:v>
                </c:pt>
                <c:pt idx="1">
                  <c:v>2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2368128"/>
        <c:axId val="52369664"/>
      </c:barChart>
      <c:catAx>
        <c:axId val="52368128"/>
        <c:scaling>
          <c:orientation val="minMax"/>
        </c:scaling>
        <c:delete val="0"/>
        <c:axPos val="b"/>
        <c:majorTickMark val="none"/>
        <c:minorTickMark val="none"/>
        <c:tickLblPos val="nextTo"/>
        <c:crossAx val="52369664"/>
        <c:crosses val="autoZero"/>
        <c:auto val="1"/>
        <c:lblAlgn val="ctr"/>
        <c:lblOffset val="100"/>
        <c:noMultiLvlLbl val="0"/>
      </c:catAx>
      <c:valAx>
        <c:axId val="52369664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zh-CN"/>
                  <a:t>项目数量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52368128"/>
        <c:crosses val="autoZero"/>
        <c:crossBetween val="between"/>
        <c:majorUnit val="1"/>
      </c:valAx>
      <c:dTable>
        <c:showHorzBorder val="1"/>
        <c:showVertBorder val="1"/>
        <c:showOutline val="1"/>
        <c:showKeys val="1"/>
      </c:dTable>
    </c:plotArea>
    <c:plotVisOnly val="1"/>
    <c:dispBlanksAs val="gap"/>
    <c:showDLblsOverMax val="0"/>
  </c:chart>
  <c:txPr>
    <a:bodyPr/>
    <a:lstStyle/>
    <a:p>
      <a:pPr>
        <a:defRPr sz="20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/>
          <a:lstStyle/>
          <a:p>
            <a:pPr>
              <a:defRPr/>
            </a:pPr>
            <a:r>
              <a:rPr lang="zh-CN"/>
              <a:t>产品上线后质量情况（机构线）</a:t>
            </a:r>
          </a:p>
        </c:rich>
      </c:tx>
      <c:layout>
        <c:manualLayout>
          <c:xMode val="edge"/>
          <c:yMode val="edge"/>
          <c:x val="0.35682255111750866"/>
          <c:y val="1.5204249336280643E-2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产品质量分</c:v>
                </c:pt>
              </c:strCache>
            </c:strRef>
          </c:tx>
          <c:spPr>
            <a:solidFill>
              <a:srgbClr val="CC9900"/>
            </a:solidFill>
          </c:spPr>
          <c:invertIfNegative val="0"/>
          <c:dLbls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QIA</c:v>
                </c:pt>
                <c:pt idx="1">
                  <c:v>CSMAR Solution</c:v>
                </c:pt>
                <c:pt idx="2">
                  <c:v>QTS</c:v>
                </c:pt>
                <c:pt idx="3">
                  <c:v>VE</c:v>
                </c:pt>
                <c:pt idx="4">
                  <c:v>iQuant/NT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100</c:v>
                </c:pt>
                <c:pt idx="1">
                  <c:v>96</c:v>
                </c:pt>
                <c:pt idx="2">
                  <c:v>96</c:v>
                </c:pt>
                <c:pt idx="3">
                  <c:v>82</c:v>
                </c:pt>
                <c:pt idx="4">
                  <c:v>69.5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30"/>
        <c:axId val="87839872"/>
        <c:axId val="87841408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反馈问题数量</c:v>
                </c:pt>
              </c:strCache>
            </c:strRef>
          </c:tx>
          <c:dLbls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QIA</c:v>
                </c:pt>
                <c:pt idx="1">
                  <c:v>CSMAR Solution</c:v>
                </c:pt>
                <c:pt idx="2">
                  <c:v>QTS</c:v>
                </c:pt>
                <c:pt idx="3">
                  <c:v>VE</c:v>
                </c:pt>
                <c:pt idx="4">
                  <c:v>iQuant/NT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2</c:v>
                </c:pt>
                <c:pt idx="2">
                  <c:v>2</c:v>
                </c:pt>
                <c:pt idx="3">
                  <c:v>4</c:v>
                </c:pt>
                <c:pt idx="4">
                  <c:v>12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87849600"/>
        <c:axId val="87847680"/>
      </c:lineChart>
      <c:catAx>
        <c:axId val="87839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87841408"/>
        <c:crosses val="autoZero"/>
        <c:auto val="1"/>
        <c:lblAlgn val="ctr"/>
        <c:lblOffset val="100"/>
        <c:noMultiLvlLbl val="0"/>
      </c:catAx>
      <c:valAx>
        <c:axId val="87841408"/>
        <c:scaling>
          <c:orientation val="minMax"/>
          <c:min val="5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zh-CN"/>
                  <a:t>产品质量分</a:t>
                </a:r>
              </a:p>
            </c:rich>
          </c:tx>
          <c:layout/>
          <c:overlay val="0"/>
        </c:title>
        <c:numFmt formatCode="General" sourceLinked="1"/>
        <c:majorTickMark val="none"/>
        <c:minorTickMark val="none"/>
        <c:tickLblPos val="nextTo"/>
        <c:crossAx val="87839872"/>
        <c:crosses val="autoZero"/>
        <c:crossBetween val="between"/>
        <c:majorUnit val="10"/>
      </c:valAx>
      <c:valAx>
        <c:axId val="87847680"/>
        <c:scaling>
          <c:orientation val="minMax"/>
        </c:scaling>
        <c:delete val="0"/>
        <c:axPos val="r"/>
        <c:title>
          <c:tx>
            <c:rich>
              <a:bodyPr rot="0" vert="wordArtVertRtl"/>
              <a:lstStyle/>
              <a:p>
                <a:pPr>
                  <a:defRPr/>
                </a:pPr>
                <a:r>
                  <a:rPr lang="zh-CN"/>
                  <a:t>反馈问题数量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87849600"/>
        <c:crosses val="max"/>
        <c:crossBetween val="between"/>
      </c:valAx>
      <c:catAx>
        <c:axId val="8784960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87847680"/>
        <c:crosses val="autoZero"/>
        <c:auto val="1"/>
        <c:lblAlgn val="ctr"/>
        <c:lblOffset val="100"/>
        <c:noMultiLvlLbl val="0"/>
      </c:catAx>
      <c:dTable>
        <c:showHorzBorder val="1"/>
        <c:showVertBorder val="1"/>
        <c:showOutline val="1"/>
        <c:showKeys val="1"/>
        <c:txPr>
          <a:bodyPr/>
          <a:lstStyle/>
          <a:p>
            <a:pPr rtl="0">
              <a:defRPr sz="1400"/>
            </a:pPr>
            <a:endParaRPr lang="zh-CN"/>
          </a:p>
        </c:txPr>
      </c:dTable>
    </c:plotArea>
    <c:plotVisOnly val="1"/>
    <c:dispBlanksAs val="gap"/>
    <c:showDLblsOverMax val="0"/>
  </c:chart>
  <c:txPr>
    <a:bodyPr/>
    <a:lstStyle/>
    <a:p>
      <a:pPr>
        <a:defRPr sz="1800"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22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1913" y="0"/>
            <a:ext cx="2960687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19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78963"/>
            <a:ext cx="29622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19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1913" y="9478963"/>
            <a:ext cx="2960687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A05F8CB9-E683-44BA-99AE-A5C5FA7710AE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286525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22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1913" y="0"/>
            <a:ext cx="2960687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2338" y="747713"/>
            <a:ext cx="4991100" cy="3743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4213" y="4740275"/>
            <a:ext cx="5467350" cy="449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78963"/>
            <a:ext cx="2962275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1913" y="9478963"/>
            <a:ext cx="2960687" cy="49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DBF6BABF-07A1-49C9-A980-9FA09A6C63F4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471753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第一版作为试运行版，涉及到新规则和制度的推广，由于推广时间在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7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月中旬，故在此之前的一些数据不做为扣分项。所以受此影响本版质量月报中部分部门和部分项目的分值有些“虚高”，希望各位领导同事能够理解和见谅。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F6BABF-07A1-49C9-A980-9FA09A6C63F4}" type="slidenum">
              <a:rPr lang="zh-CN" altLang="en-US" smtClean="0"/>
              <a:pPr>
                <a:defRPr/>
              </a:pPr>
              <a:t>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4524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第一版作为试运行版，涉及到新规则和制度的推广，由于推广时间在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7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月中旬，故在此之前的一些数据不做为扣分项。所以受此影响本版质量月报中部分部门和部分项目的分值有些“虚高”，希望各位领导同事能够理解和见谅。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F6BABF-07A1-49C9-A980-9FA09A6C63F4}" type="slidenum">
              <a:rPr lang="zh-CN" altLang="en-US" smtClean="0"/>
              <a:pPr>
                <a:defRPr/>
              </a:pPr>
              <a:t>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88130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说明：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人月以下的项目只在本月报中展示项目数量，不纳入项目质量通报范畴。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F6BABF-07A1-49C9-A980-9FA09A6C63F4}" type="slidenum">
              <a:rPr lang="zh-CN" altLang="en-US" smtClean="0"/>
              <a:pPr>
                <a:defRPr/>
              </a:pPr>
              <a:t>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78594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由于现在只有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线在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DevSuite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建立运维流程，故只统计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线数据。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F6BABF-07A1-49C9-A980-9FA09A6C63F4}" type="slidenum">
              <a:rPr lang="zh-CN" altLang="en-US" smtClean="0"/>
              <a:pPr>
                <a:defRPr/>
              </a:pPr>
              <a:t>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78594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说明：</a:t>
            </a:r>
            <a:endParaRPr lang="en-US" altLang="zh-CN" sz="1200" b="1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  <a:p>
            <a:r>
              <a:rPr lang="en-US" altLang="zh-CN" sz="1200" b="1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1.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第一版作为试运行版，涉及到新规则和制度的推广，由于推广时间在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7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月中旬，故在此之前的一些数据不做为扣分项。所以受此影响本版质量月报中部分部门和部分项目的分值有些“虚高”，希望各位领导同事能够理解和见谅。</a:t>
            </a:r>
          </a:p>
          <a:p>
            <a:r>
              <a:rPr lang="en-US" altLang="zh-CN" b="1" dirty="0" smtClean="0"/>
              <a:t>2.</a:t>
            </a:r>
            <a:r>
              <a:rPr lang="zh-CN" altLang="en-US" b="1" dirty="0" smtClean="0"/>
              <a:t>进度偏差为负表示进度延迟，为正表示进度提前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F6BABF-07A1-49C9-A980-9FA09A6C63F4}" type="slidenum">
              <a:rPr lang="zh-CN" altLang="en-US" smtClean="0"/>
              <a:pPr>
                <a:defRPr/>
              </a:pPr>
              <a:t>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098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1.</a:t>
            </a:r>
            <a:r>
              <a:rPr lang="zh-CN" altLang="en-US" b="1" dirty="0" smtClean="0"/>
              <a:t>对于部分审计问题</a:t>
            </a:r>
            <a:r>
              <a:rPr lang="en-US" altLang="zh-CN" b="1" dirty="0" smtClean="0"/>
              <a:t>100</a:t>
            </a:r>
            <a:r>
              <a:rPr lang="zh-CN" altLang="en-US" b="1" dirty="0" smtClean="0"/>
              <a:t>分、进度偏差</a:t>
            </a:r>
            <a:r>
              <a:rPr lang="en-US" altLang="zh-CN" b="1" dirty="0" smtClean="0"/>
              <a:t>0%</a:t>
            </a:r>
            <a:r>
              <a:rPr lang="zh-CN" altLang="en-US" b="1" dirty="0" smtClean="0"/>
              <a:t>的说明：</a:t>
            </a:r>
            <a:endParaRPr lang="en-US" altLang="zh-CN" b="1" dirty="0" smtClean="0"/>
          </a:p>
          <a:p>
            <a:r>
              <a:rPr lang="zh-CN" altLang="en-US" b="1" dirty="0" smtClean="0"/>
              <a:t>“</a:t>
            </a:r>
            <a:r>
              <a:rPr lang="en-US" altLang="zh-CN" b="1" dirty="0" smtClean="0"/>
              <a:t>QA</a:t>
            </a:r>
            <a:r>
              <a:rPr lang="zh-CN" altLang="en-US" b="1" dirty="0" smtClean="0"/>
              <a:t>审计问题”计分和</a:t>
            </a:r>
            <a:r>
              <a:rPr lang="en-US" altLang="zh-CN" b="1" dirty="0" smtClean="0"/>
              <a:t>project</a:t>
            </a:r>
            <a:r>
              <a:rPr lang="zh-CN" altLang="en-US" b="1" dirty="0" smtClean="0"/>
              <a:t>取进度偏差是</a:t>
            </a:r>
            <a:r>
              <a:rPr lang="en-US" altLang="zh-CN" b="1" dirty="0" smtClean="0"/>
              <a:t>7</a:t>
            </a:r>
            <a:r>
              <a:rPr lang="zh-CN" altLang="en-US" b="1" dirty="0" smtClean="0"/>
              <a:t>月中旬开始推动的，在此之前有些项目已经结项，。</a:t>
            </a:r>
            <a:endParaRPr lang="en-US" altLang="zh-CN" b="1" dirty="0" smtClean="0"/>
          </a:p>
          <a:p>
            <a:r>
              <a:rPr lang="zh-CN" altLang="en-US" b="1" dirty="0" smtClean="0"/>
              <a:t>这对这种已结项的项目的取分方式定为：结项时</a:t>
            </a:r>
            <a:r>
              <a:rPr lang="en-US" altLang="zh-CN" b="1" dirty="0" smtClean="0"/>
              <a:t>QA</a:t>
            </a:r>
            <a:r>
              <a:rPr lang="zh-CN" altLang="en-US" b="1" dirty="0" smtClean="0"/>
              <a:t>审计问题全部解决关闭则给</a:t>
            </a:r>
            <a:r>
              <a:rPr lang="en-US" altLang="zh-CN" b="1" dirty="0" smtClean="0"/>
              <a:t>100</a:t>
            </a:r>
            <a:r>
              <a:rPr lang="zh-CN" altLang="en-US" b="1" dirty="0" smtClean="0"/>
              <a:t>分，项目最终未延迟则定为进度偏差</a:t>
            </a:r>
            <a:r>
              <a:rPr lang="en-US" altLang="zh-CN" b="1" dirty="0" smtClean="0"/>
              <a:t>0%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endParaRPr lang="zh-CN" altLang="en-US" sz="1200" b="1" kern="1200" dirty="0" smtClean="0">
              <a:solidFill>
                <a:schemeClr val="tx1"/>
              </a:solidFill>
              <a:latin typeface="Arial" charset="0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F6BABF-07A1-49C9-A980-9FA09A6C63F4}" type="slidenum">
              <a:rPr lang="zh-CN" altLang="en-US" smtClean="0"/>
              <a:pPr>
                <a:defRPr/>
              </a:pPr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57577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第一版作为试运行版，涉及到新规则和制度的推广，由于推广时间在</a:t>
            </a:r>
            <a:r>
              <a:rPr lang="en-US" altLang="zh-CN" sz="1200" b="1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7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月中旬，故在此之前的一些数据不做为扣分项。所以受此影响本版质量月报中部分部门和部分项目的分值有些“虚高”，希望各位领导同事能够理解和见谅。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F6BABF-07A1-49C9-A980-9FA09A6C63F4}" type="slidenum">
              <a:rPr lang="zh-CN" altLang="en-US" smtClean="0"/>
              <a:pPr>
                <a:defRPr/>
              </a:pPr>
              <a:t>10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89956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由于本版月报中较多项目分值“虚高”，故质量黑榜目前只展示两个个项目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F6BABF-07A1-49C9-A980-9FA09A6C63F4}" type="slidenum">
              <a:rPr lang="zh-CN" altLang="en-US" smtClean="0"/>
              <a:pPr>
                <a:defRPr/>
              </a:pPr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72438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gradFill rotWithShape="0">
          <a:gsLst>
            <a:gs pos="0">
              <a:srgbClr val="FDF8CD"/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9"/>
          <p:cNvSpPr>
            <a:spLocks/>
          </p:cNvSpPr>
          <p:nvPr/>
        </p:nvSpPr>
        <p:spPr bwMode="gray">
          <a:xfrm>
            <a:off x="3175" y="6346825"/>
            <a:ext cx="9131300" cy="511175"/>
          </a:xfrm>
          <a:custGeom>
            <a:avLst/>
            <a:gdLst/>
            <a:ahLst/>
            <a:cxnLst>
              <a:cxn ang="0">
                <a:pos x="5745" y="9"/>
              </a:cxn>
              <a:cxn ang="0">
                <a:pos x="2449" y="8"/>
              </a:cxn>
              <a:cxn ang="0">
                <a:pos x="2347" y="14"/>
              </a:cxn>
              <a:cxn ang="0">
                <a:pos x="2174" y="93"/>
              </a:cxn>
              <a:cxn ang="0">
                <a:pos x="2046" y="127"/>
              </a:cxn>
              <a:cxn ang="0">
                <a:pos x="0" y="119"/>
              </a:cxn>
              <a:cxn ang="0">
                <a:pos x="0" y="444"/>
              </a:cxn>
              <a:cxn ang="0">
                <a:pos x="3601" y="444"/>
              </a:cxn>
              <a:cxn ang="0">
                <a:pos x="3672" y="424"/>
              </a:cxn>
              <a:cxn ang="0">
                <a:pos x="3883" y="331"/>
              </a:cxn>
              <a:cxn ang="0">
                <a:pos x="3985" y="325"/>
              </a:cxn>
              <a:cxn ang="0">
                <a:pos x="5752" y="325"/>
              </a:cxn>
              <a:cxn ang="0">
                <a:pos x="5745" y="9"/>
              </a:cxn>
            </a:cxnLst>
            <a:rect l="0" t="0" r="r" b="b"/>
            <a:pathLst>
              <a:path w="5752" h="444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5" name="Freeform 29"/>
          <p:cNvSpPr>
            <a:spLocks/>
          </p:cNvSpPr>
          <p:nvPr/>
        </p:nvSpPr>
        <p:spPr bwMode="gray">
          <a:xfrm>
            <a:off x="-1588" y="-1588"/>
            <a:ext cx="9155113" cy="4940301"/>
          </a:xfrm>
          <a:custGeom>
            <a:avLst/>
            <a:gdLst/>
            <a:ahLst/>
            <a:cxnLst>
              <a:cxn ang="0">
                <a:pos x="8" y="3103"/>
              </a:cxn>
              <a:cxn ang="0">
                <a:pos x="2913" y="3102"/>
              </a:cxn>
              <a:cxn ang="0">
                <a:pos x="3143" y="3022"/>
              </a:cxn>
              <a:cxn ang="0">
                <a:pos x="3668" y="2460"/>
              </a:cxn>
              <a:cxn ang="0">
                <a:pos x="4129" y="2235"/>
              </a:cxn>
              <a:cxn ang="0">
                <a:pos x="5761" y="2235"/>
              </a:cxn>
              <a:cxn ang="0">
                <a:pos x="5767" y="0"/>
              </a:cxn>
              <a:cxn ang="0">
                <a:pos x="0" y="1"/>
              </a:cxn>
              <a:cxn ang="0">
                <a:pos x="8" y="3103"/>
              </a:cxn>
            </a:cxnLst>
            <a:rect l="0" t="0" r="r" b="b"/>
            <a:pathLst>
              <a:path w="5767" h="3128">
                <a:moveTo>
                  <a:pt x="8" y="3103"/>
                </a:moveTo>
                <a:lnTo>
                  <a:pt x="2913" y="3102"/>
                </a:lnTo>
                <a:cubicBezTo>
                  <a:pt x="3054" y="3102"/>
                  <a:pt x="3012" y="3128"/>
                  <a:pt x="3143" y="3022"/>
                </a:cubicBezTo>
                <a:lnTo>
                  <a:pt x="3668" y="2460"/>
                </a:lnTo>
                <a:cubicBezTo>
                  <a:pt x="3832" y="2329"/>
                  <a:pt x="3809" y="2215"/>
                  <a:pt x="4129" y="2235"/>
                </a:cubicBezTo>
                <a:lnTo>
                  <a:pt x="5761" y="2235"/>
                </a:lnTo>
                <a:lnTo>
                  <a:pt x="5767" y="0"/>
                </a:lnTo>
                <a:lnTo>
                  <a:pt x="0" y="1"/>
                </a:lnTo>
                <a:lnTo>
                  <a:pt x="8" y="3103"/>
                </a:lnTo>
                <a:close/>
              </a:path>
            </a:pathLst>
          </a:custGeom>
          <a:solidFill>
            <a:schemeClr val="bg2">
              <a:alpha val="89999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6" name="Freeform 28"/>
          <p:cNvSpPr>
            <a:spLocks/>
          </p:cNvSpPr>
          <p:nvPr/>
        </p:nvSpPr>
        <p:spPr bwMode="gray">
          <a:xfrm>
            <a:off x="0" y="0"/>
            <a:ext cx="9155113" cy="4333875"/>
          </a:xfrm>
          <a:custGeom>
            <a:avLst/>
            <a:gdLst/>
            <a:ahLst/>
            <a:cxnLst>
              <a:cxn ang="0">
                <a:pos x="8" y="2730"/>
              </a:cxn>
              <a:cxn ang="0">
                <a:pos x="3040" y="2726"/>
              </a:cxn>
              <a:cxn ang="0">
                <a:pos x="3347" y="2630"/>
              </a:cxn>
              <a:cxn ang="0">
                <a:pos x="3795" y="2170"/>
              </a:cxn>
              <a:cxn ang="0">
                <a:pos x="4115" y="2080"/>
              </a:cxn>
              <a:cxn ang="0">
                <a:pos x="5760" y="2093"/>
              </a:cxn>
              <a:cxn ang="0">
                <a:pos x="5767" y="0"/>
              </a:cxn>
              <a:cxn ang="0">
                <a:pos x="0" y="1"/>
              </a:cxn>
              <a:cxn ang="0">
                <a:pos x="8" y="2730"/>
              </a:cxn>
            </a:cxnLst>
            <a:rect l="0" t="0" r="r" b="b"/>
            <a:pathLst>
              <a:path w="5767" h="2730">
                <a:moveTo>
                  <a:pt x="8" y="2730"/>
                </a:moveTo>
                <a:lnTo>
                  <a:pt x="3040" y="2726"/>
                </a:lnTo>
                <a:cubicBezTo>
                  <a:pt x="3181" y="2726"/>
                  <a:pt x="3224" y="2728"/>
                  <a:pt x="3347" y="2630"/>
                </a:cubicBezTo>
                <a:lnTo>
                  <a:pt x="3795" y="2170"/>
                </a:lnTo>
                <a:cubicBezTo>
                  <a:pt x="3923" y="2078"/>
                  <a:pt x="3942" y="2074"/>
                  <a:pt x="4115" y="2080"/>
                </a:cubicBezTo>
                <a:lnTo>
                  <a:pt x="5760" y="2093"/>
                </a:lnTo>
                <a:lnTo>
                  <a:pt x="5767" y="0"/>
                </a:lnTo>
                <a:lnTo>
                  <a:pt x="0" y="1"/>
                </a:lnTo>
                <a:lnTo>
                  <a:pt x="8" y="2730"/>
                </a:lnTo>
                <a:close/>
              </a:path>
            </a:pathLst>
          </a:custGeom>
          <a:gradFill rotWithShape="1">
            <a:gsLst>
              <a:gs pos="0">
                <a:schemeClr val="bg1">
                  <a:gamma/>
                  <a:tint val="0"/>
                  <a:invGamma/>
                </a:schemeClr>
              </a:gs>
              <a:gs pos="100000">
                <a:schemeClr val="bg1">
                  <a:alpha val="89999"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7" name="Freeform 30"/>
          <p:cNvSpPr>
            <a:spLocks/>
          </p:cNvSpPr>
          <p:nvPr/>
        </p:nvSpPr>
        <p:spPr bwMode="gray">
          <a:xfrm>
            <a:off x="0" y="0"/>
            <a:ext cx="9153525" cy="1600200"/>
          </a:xfrm>
          <a:custGeom>
            <a:avLst/>
            <a:gdLst/>
            <a:ahLst/>
            <a:cxnLst>
              <a:cxn ang="0">
                <a:pos x="0" y="1008"/>
              </a:cxn>
              <a:cxn ang="0">
                <a:pos x="1884" y="1008"/>
              </a:cxn>
              <a:cxn ang="0">
                <a:pos x="2152" y="921"/>
              </a:cxn>
              <a:cxn ang="0">
                <a:pos x="2560" y="531"/>
              </a:cxn>
              <a:cxn ang="0">
                <a:pos x="2892" y="448"/>
              </a:cxn>
              <a:cxn ang="0">
                <a:pos x="5766" y="461"/>
              </a:cxn>
              <a:cxn ang="0">
                <a:pos x="5758" y="0"/>
              </a:cxn>
              <a:cxn ang="0">
                <a:pos x="0" y="2"/>
              </a:cxn>
              <a:cxn ang="0">
                <a:pos x="0" y="1008"/>
              </a:cxn>
            </a:cxnLst>
            <a:rect l="0" t="0" r="r" b="b"/>
            <a:pathLst>
              <a:path w="5766" h="1008">
                <a:moveTo>
                  <a:pt x="0" y="1008"/>
                </a:moveTo>
                <a:lnTo>
                  <a:pt x="1884" y="1008"/>
                </a:lnTo>
                <a:cubicBezTo>
                  <a:pt x="2088" y="990"/>
                  <a:pt x="2034" y="1005"/>
                  <a:pt x="2152" y="921"/>
                </a:cubicBezTo>
                <a:lnTo>
                  <a:pt x="2560" y="531"/>
                </a:lnTo>
                <a:cubicBezTo>
                  <a:pt x="2683" y="452"/>
                  <a:pt x="2611" y="454"/>
                  <a:pt x="2892" y="448"/>
                </a:cubicBezTo>
                <a:lnTo>
                  <a:pt x="5766" y="461"/>
                </a:lnTo>
                <a:lnTo>
                  <a:pt x="5758" y="0"/>
                </a:lnTo>
                <a:lnTo>
                  <a:pt x="0" y="2"/>
                </a:lnTo>
                <a:lnTo>
                  <a:pt x="0" y="1008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chemeClr val="bg2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8" name="Freeform 27" descr="1"/>
          <p:cNvSpPr>
            <a:spLocks/>
          </p:cNvSpPr>
          <p:nvPr/>
        </p:nvSpPr>
        <p:spPr bwMode="gray">
          <a:xfrm>
            <a:off x="762000" y="762000"/>
            <a:ext cx="9170988" cy="1362075"/>
          </a:xfrm>
          <a:custGeom>
            <a:avLst/>
            <a:gdLst/>
            <a:ahLst/>
            <a:cxnLst>
              <a:cxn ang="0">
                <a:pos x="0" y="858"/>
              </a:cxn>
              <a:cxn ang="0">
                <a:pos x="1926" y="857"/>
              </a:cxn>
              <a:cxn ang="0">
                <a:pos x="2157" y="793"/>
              </a:cxn>
              <a:cxn ang="0">
                <a:pos x="2509" y="473"/>
              </a:cxn>
              <a:cxn ang="0">
                <a:pos x="2970" y="390"/>
              </a:cxn>
              <a:cxn ang="0">
                <a:pos x="5773" y="388"/>
              </a:cxn>
              <a:cxn ang="0">
                <a:pos x="5777" y="0"/>
              </a:cxn>
              <a:cxn ang="0">
                <a:pos x="0" y="2"/>
              </a:cxn>
              <a:cxn ang="0">
                <a:pos x="0" y="858"/>
              </a:cxn>
            </a:cxnLst>
            <a:rect l="0" t="0" r="r" b="b"/>
            <a:pathLst>
              <a:path w="5777" h="858">
                <a:moveTo>
                  <a:pt x="0" y="858"/>
                </a:moveTo>
                <a:lnTo>
                  <a:pt x="1926" y="857"/>
                </a:lnTo>
                <a:cubicBezTo>
                  <a:pt x="2067" y="857"/>
                  <a:pt x="2068" y="850"/>
                  <a:pt x="2157" y="793"/>
                </a:cubicBezTo>
                <a:lnTo>
                  <a:pt x="2509" y="473"/>
                </a:lnTo>
                <a:cubicBezTo>
                  <a:pt x="2644" y="406"/>
                  <a:pt x="2477" y="396"/>
                  <a:pt x="2970" y="390"/>
                </a:cubicBezTo>
                <a:lnTo>
                  <a:pt x="5773" y="388"/>
                </a:lnTo>
                <a:lnTo>
                  <a:pt x="5777" y="0"/>
                </a:lnTo>
                <a:lnTo>
                  <a:pt x="0" y="2"/>
                </a:lnTo>
                <a:lnTo>
                  <a:pt x="0" y="858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9" name="Text Box 36"/>
          <p:cNvSpPr txBox="1">
            <a:spLocks noChangeArrowheads="1"/>
          </p:cNvSpPr>
          <p:nvPr/>
        </p:nvSpPr>
        <p:spPr bwMode="gray">
          <a:xfrm>
            <a:off x="7391400" y="762000"/>
            <a:ext cx="1600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400" b="1" dirty="0">
                <a:solidFill>
                  <a:schemeClr val="tx2"/>
                </a:solidFill>
                <a:latin typeface="Arial Black" pitchFamily="34" charset="0"/>
                <a:ea typeface="宋体" pitchFamily="2" charset="-122"/>
              </a:rPr>
              <a:t>L/O/G/O</a:t>
            </a:r>
          </a:p>
        </p:txBody>
      </p:sp>
      <p:sp>
        <p:nvSpPr>
          <p:cNvPr id="10" name="Freeform 37"/>
          <p:cNvSpPr>
            <a:spLocks/>
          </p:cNvSpPr>
          <p:nvPr/>
        </p:nvSpPr>
        <p:spPr bwMode="gray">
          <a:xfrm>
            <a:off x="3175" y="4562475"/>
            <a:ext cx="9131300" cy="511175"/>
          </a:xfrm>
          <a:custGeom>
            <a:avLst/>
            <a:gdLst/>
            <a:ahLst/>
            <a:cxnLst>
              <a:cxn ang="0">
                <a:pos x="5745" y="9"/>
              </a:cxn>
              <a:cxn ang="0">
                <a:pos x="2449" y="8"/>
              </a:cxn>
              <a:cxn ang="0">
                <a:pos x="2347" y="14"/>
              </a:cxn>
              <a:cxn ang="0">
                <a:pos x="2174" y="93"/>
              </a:cxn>
              <a:cxn ang="0">
                <a:pos x="2046" y="127"/>
              </a:cxn>
              <a:cxn ang="0">
                <a:pos x="0" y="119"/>
              </a:cxn>
              <a:cxn ang="0">
                <a:pos x="0" y="444"/>
              </a:cxn>
              <a:cxn ang="0">
                <a:pos x="3601" y="444"/>
              </a:cxn>
              <a:cxn ang="0">
                <a:pos x="3672" y="424"/>
              </a:cxn>
              <a:cxn ang="0">
                <a:pos x="3883" y="331"/>
              </a:cxn>
              <a:cxn ang="0">
                <a:pos x="3985" y="325"/>
              </a:cxn>
              <a:cxn ang="0">
                <a:pos x="5752" y="325"/>
              </a:cxn>
              <a:cxn ang="0">
                <a:pos x="5745" y="9"/>
              </a:cxn>
            </a:cxnLst>
            <a:rect l="0" t="0" r="r" b="b"/>
            <a:pathLst>
              <a:path w="5752" h="444">
                <a:moveTo>
                  <a:pt x="5745" y="9"/>
                </a:moveTo>
                <a:lnTo>
                  <a:pt x="2449" y="8"/>
                </a:lnTo>
                <a:cubicBezTo>
                  <a:pt x="2309" y="8"/>
                  <a:pt x="2404" y="0"/>
                  <a:pt x="2347" y="14"/>
                </a:cubicBezTo>
                <a:lnTo>
                  <a:pt x="2174" y="93"/>
                </a:lnTo>
                <a:cubicBezTo>
                  <a:pt x="2124" y="112"/>
                  <a:pt x="2142" y="120"/>
                  <a:pt x="2046" y="127"/>
                </a:cubicBezTo>
                <a:cubicBezTo>
                  <a:pt x="1076" y="125"/>
                  <a:pt x="0" y="119"/>
                  <a:pt x="0" y="119"/>
                </a:cubicBezTo>
                <a:lnTo>
                  <a:pt x="0" y="444"/>
                </a:lnTo>
                <a:lnTo>
                  <a:pt x="3601" y="444"/>
                </a:lnTo>
                <a:lnTo>
                  <a:pt x="3672" y="424"/>
                </a:lnTo>
                <a:lnTo>
                  <a:pt x="3883" y="331"/>
                </a:lnTo>
                <a:lnTo>
                  <a:pt x="3985" y="325"/>
                </a:lnTo>
                <a:lnTo>
                  <a:pt x="5752" y="325"/>
                </a:lnTo>
                <a:lnTo>
                  <a:pt x="5745" y="9"/>
                </a:lnTo>
                <a:close/>
              </a:path>
            </a:pathLst>
          </a:custGeom>
          <a:solidFill>
            <a:srgbClr val="FFFFFF">
              <a:alpha val="50000"/>
            </a:srgb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pic>
        <p:nvPicPr>
          <p:cNvPr id="11" name="Picture 31" descr="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12"/>
          <a:stretch>
            <a:fillRect/>
          </a:stretch>
        </p:blipFill>
        <p:spPr bwMode="gray">
          <a:xfrm>
            <a:off x="4638675" y="1844675"/>
            <a:ext cx="4481513" cy="501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AutoShape 33"/>
          <p:cNvSpPr>
            <a:spLocks noChangeArrowheads="1"/>
          </p:cNvSpPr>
          <p:nvPr/>
        </p:nvSpPr>
        <p:spPr bwMode="gray">
          <a:xfrm>
            <a:off x="400050" y="4495800"/>
            <a:ext cx="1042988" cy="1042988"/>
          </a:xfrm>
          <a:prstGeom prst="roundRect">
            <a:avLst>
              <a:gd name="adj" fmla="val 10079"/>
            </a:avLst>
          </a:prstGeom>
          <a:blipFill dpi="0" rotWithShape="1">
            <a:blip r:embed="rId4" cstate="print"/>
            <a:srcRect/>
            <a:stretch>
              <a:fillRect/>
            </a:stretch>
          </a:blipFill>
          <a:ln w="28575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3" name="AutoShape 34"/>
          <p:cNvSpPr>
            <a:spLocks noChangeArrowheads="1"/>
          </p:cNvSpPr>
          <p:nvPr/>
        </p:nvSpPr>
        <p:spPr bwMode="gray">
          <a:xfrm>
            <a:off x="1616075" y="4495800"/>
            <a:ext cx="1042988" cy="1042988"/>
          </a:xfrm>
          <a:prstGeom prst="roundRect">
            <a:avLst>
              <a:gd name="adj" fmla="val 10079"/>
            </a:avLst>
          </a:prstGeom>
          <a:blipFill dpi="0" rotWithShape="1">
            <a:blip r:embed="rId5" cstate="print"/>
            <a:srcRect/>
            <a:stretch>
              <a:fillRect/>
            </a:stretch>
          </a:blipFill>
          <a:ln w="28575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14" name="AutoShape 35"/>
          <p:cNvSpPr>
            <a:spLocks noChangeArrowheads="1"/>
          </p:cNvSpPr>
          <p:nvPr/>
        </p:nvSpPr>
        <p:spPr bwMode="gray">
          <a:xfrm>
            <a:off x="2841625" y="4495800"/>
            <a:ext cx="1042988" cy="1042988"/>
          </a:xfrm>
          <a:prstGeom prst="roundRect">
            <a:avLst>
              <a:gd name="adj" fmla="val 10079"/>
            </a:avLst>
          </a:prstGeom>
          <a:blipFill dpi="0" rotWithShape="1">
            <a:blip r:embed="rId6" cstate="print"/>
            <a:srcRect/>
            <a:stretch>
              <a:fillRect/>
            </a:stretch>
          </a:blipFill>
          <a:ln w="28575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ctrTitle"/>
          </p:nvPr>
        </p:nvSpPr>
        <p:spPr bwMode="gray">
          <a:xfrm>
            <a:off x="228600" y="1828800"/>
            <a:ext cx="5486400" cy="14700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088" name="Rectangle 16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228600" y="3200400"/>
            <a:ext cx="5472113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dist">
              <a:buFontTx/>
              <a:buNone/>
              <a:defRPr sz="1600" i="1">
                <a:latin typeface="Times New Roman" pitchFamily="18" charset="0"/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5" name="Rectangle 17"/>
          <p:cNvSpPr>
            <a:spLocks noGrp="1" noChangeArrowheads="1"/>
          </p:cNvSpPr>
          <p:nvPr>
            <p:ph type="dt" sz="half" idx="10"/>
          </p:nvPr>
        </p:nvSpPr>
        <p:spPr bwMode="gray">
          <a:xfrm>
            <a:off x="762000" y="6477000"/>
            <a:ext cx="2133600" cy="2476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6" name="Rectangle 18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3048000" y="6477000"/>
            <a:ext cx="3276600" cy="2476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17" name="Rectangle 19"/>
          <p:cNvSpPr>
            <a:spLocks noGrp="1" noChangeArrowheads="1"/>
          </p:cNvSpPr>
          <p:nvPr>
            <p:ph type="sldNum" sz="quarter" idx="12"/>
          </p:nvPr>
        </p:nvSpPr>
        <p:spPr bwMode="gray">
          <a:xfrm>
            <a:off x="304800" y="6477000"/>
            <a:ext cx="381000" cy="2476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1413988D-18EC-47E2-B664-61DFB814C1B2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38593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535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91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0" smtClean="0"/>
              <a:t>单击图标添加 </a:t>
            </a:r>
            <a:r>
              <a:rPr lang="en-US" altLang="zh-CN" noProof="0" dirty="0" smtClean="0"/>
              <a:t>SmartArt </a:t>
            </a:r>
            <a:r>
              <a:rPr lang="zh-CN" altLang="en-US" noProof="0" smtClean="0"/>
              <a:t>图形</a:t>
            </a:r>
          </a:p>
        </p:txBody>
      </p:sp>
    </p:spTree>
    <p:extLst>
      <p:ext uri="{BB962C8B-B14F-4D97-AF65-F5344CB8AC3E}">
        <p14:creationId xmlns:p14="http://schemas.microsoft.com/office/powerpoint/2010/main" val="2778245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0" smtClean="0"/>
              <a:t>单击图标添加图表</a:t>
            </a:r>
          </a:p>
        </p:txBody>
      </p:sp>
    </p:spTree>
    <p:extLst>
      <p:ext uri="{BB962C8B-B14F-4D97-AF65-F5344CB8AC3E}">
        <p14:creationId xmlns:p14="http://schemas.microsoft.com/office/powerpoint/2010/main" val="3367288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noProof="0" smtClean="0"/>
              <a:t>单击图标添加表格</a:t>
            </a:r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928509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356986"/>
            <a:ext cx="2133600" cy="36385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894106-816A-473F-BAA1-DDBB9550D53E}" type="datetime1">
              <a:rPr lang="zh-CN" altLang="en-US"/>
              <a:pPr>
                <a:defRPr/>
              </a:pPr>
              <a:t>2014/8/8</a:t>
            </a:fld>
            <a:endParaRPr lang="zh-CN" altLang="en-US" sz="1800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986"/>
            <a:ext cx="2895600" cy="36385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56986"/>
            <a:ext cx="2133600" cy="363854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03F9CE-37C7-4E91-943E-31A016D1C88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7492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8661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54883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412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764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422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9505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417632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29671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5" y="0"/>
            <a:ext cx="1069975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35" r:id="rId1"/>
    <p:sldLayoutId id="2147484022" r:id="rId2"/>
    <p:sldLayoutId id="2147484023" r:id="rId3"/>
    <p:sldLayoutId id="2147484024" r:id="rId4"/>
    <p:sldLayoutId id="2147484025" r:id="rId5"/>
    <p:sldLayoutId id="2147484026" r:id="rId6"/>
    <p:sldLayoutId id="2147484027" r:id="rId7"/>
    <p:sldLayoutId id="2147484028" r:id="rId8"/>
    <p:sldLayoutId id="2147484029" r:id="rId9"/>
    <p:sldLayoutId id="2147484030" r:id="rId10"/>
    <p:sldLayoutId id="2147484031" r:id="rId11"/>
    <p:sldLayoutId id="2147484032" r:id="rId12"/>
    <p:sldLayoutId id="2147484033" r:id="rId13"/>
    <p:sldLayoutId id="2147484034" r:id="rId14"/>
    <p:sldLayoutId id="2147484036" r:id="rId15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www.1ppt.com/xiazai/" TargetMode="Externa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wmf"/><Relationship Id="rId4" Type="http://schemas.openxmlformats.org/officeDocument/2006/relationships/package" Target="../embeddings/Microsoft_Excel_Worksheet5.xlsx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38239" y="5225416"/>
            <a:ext cx="207140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kern="0" dirty="0">
                <a:solidFill>
                  <a:srgbClr val="EEECE1">
                    <a:lumMod val="25000"/>
                  </a:srgbClr>
                </a:solidFill>
                <a:latin typeface="Calibri"/>
                <a:ea typeface="宋体"/>
              </a:rPr>
              <a:t>PPT</a:t>
            </a:r>
            <a:r>
              <a:rPr lang="zh-CN" altLang="en-US" sz="1050" kern="0" dirty="0">
                <a:solidFill>
                  <a:srgbClr val="EEECE1">
                    <a:lumMod val="25000"/>
                  </a:srgbClr>
                </a:solidFill>
                <a:latin typeface="Calibri"/>
                <a:ea typeface="宋体"/>
              </a:rPr>
              <a:t>下载：</a:t>
            </a:r>
            <a:r>
              <a:rPr lang="en-US" altLang="zh-CN" sz="1050" kern="0" dirty="0">
                <a:solidFill>
                  <a:srgbClr val="EEECE1">
                    <a:lumMod val="25000"/>
                  </a:srgbClr>
                </a:solidFill>
                <a:latin typeface="Calibri"/>
                <a:ea typeface="宋体"/>
                <a:hlinkClick r:id="rId2"/>
              </a:rPr>
              <a:t>www.1ppt.com/xiazai/</a:t>
            </a:r>
            <a:r>
              <a:rPr lang="en-US" altLang="zh-CN" sz="1050" kern="0" dirty="0">
                <a:solidFill>
                  <a:srgbClr val="EEECE1">
                    <a:lumMod val="25000"/>
                  </a:srgbClr>
                </a:solidFill>
                <a:latin typeface="Calibri"/>
                <a:ea typeface="宋体"/>
              </a:rPr>
              <a:t> </a:t>
            </a:r>
            <a:endParaRPr lang="zh-CN" altLang="en-US" sz="1100" kern="0" dirty="0">
              <a:solidFill>
                <a:sysClr val="windowText" lastClr="000000"/>
              </a:solidFill>
              <a:ea typeface="+mn-ea"/>
            </a:endParaRPr>
          </a:p>
        </p:txBody>
      </p:sp>
      <p:sp>
        <p:nvSpPr>
          <p:cNvPr id="14339" name="矩形 6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Arial" pitchFamily="34" charset="0"/>
            </a:endParaRPr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754" y="0"/>
            <a:ext cx="1847247" cy="263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Rectangle 4"/>
          <p:cNvSpPr>
            <a:spLocks noChangeArrowheads="1"/>
          </p:cNvSpPr>
          <p:nvPr/>
        </p:nvSpPr>
        <p:spPr bwMode="auto">
          <a:xfrm>
            <a:off x="658814" y="2996566"/>
            <a:ext cx="597693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Arial" pitchFamily="34" charset="0"/>
            </a:endParaRPr>
          </a:p>
        </p:txBody>
      </p:sp>
      <p:sp>
        <p:nvSpPr>
          <p:cNvPr id="14342" name="直接连接符 7"/>
          <p:cNvSpPr>
            <a:spLocks noChangeShapeType="1"/>
          </p:cNvSpPr>
          <p:nvPr/>
        </p:nvSpPr>
        <p:spPr bwMode="auto">
          <a:xfrm>
            <a:off x="658813" y="4120516"/>
            <a:ext cx="5497512" cy="0"/>
          </a:xfrm>
          <a:prstGeom prst="line">
            <a:avLst/>
          </a:prstGeom>
          <a:noFill/>
          <a:ln w="9525">
            <a:solidFill>
              <a:srgbClr val="2318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3" name="直接连接符 10"/>
          <p:cNvSpPr>
            <a:spLocks noChangeShapeType="1"/>
          </p:cNvSpPr>
          <p:nvPr/>
        </p:nvSpPr>
        <p:spPr bwMode="auto">
          <a:xfrm>
            <a:off x="658813" y="3255646"/>
            <a:ext cx="5497512" cy="1904"/>
          </a:xfrm>
          <a:prstGeom prst="line">
            <a:avLst/>
          </a:prstGeom>
          <a:noFill/>
          <a:ln w="9525">
            <a:solidFill>
              <a:srgbClr val="23181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658813" y="3343276"/>
            <a:ext cx="56769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kumimoji="1"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研发</a:t>
            </a:r>
            <a:r>
              <a:rPr kumimoji="1" lang="zh-CN" altLang="en-US" sz="2800" b="1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中心</a:t>
            </a:r>
            <a:r>
              <a:rPr kumimoji="1" lang="en-US" altLang="zh-CN" sz="2800" b="1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kumimoji="1" lang="zh-CN" altLang="en-US" sz="2800" b="1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kumimoji="1" lang="en-US" altLang="zh-CN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2800" b="1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kumimoji="1" lang="zh-CN" altLang="en-US" sz="2800" b="1" dirty="0">
                <a:effectLst>
                  <a:outerShdw blurRad="38100" dist="38100" dir="2700000" algn="tl">
                    <a:srgbClr val="FFFFFF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质量月报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62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769815"/>
              </p:ext>
            </p:extLst>
          </p:nvPr>
        </p:nvGraphicFramePr>
        <p:xfrm>
          <a:off x="323528" y="1052736"/>
          <a:ext cx="8136903" cy="44857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56"/>
                <a:gridCol w="1872208"/>
                <a:gridCol w="648072"/>
                <a:gridCol w="792088"/>
                <a:gridCol w="864096"/>
                <a:gridCol w="864096"/>
                <a:gridCol w="720080"/>
                <a:gridCol w="864096"/>
                <a:gridCol w="1008111"/>
              </a:tblGrid>
              <a:tr h="504056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序号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项目名称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所属部门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项目类型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项目经理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项目质量分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QA</a:t>
                      </a:r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问题审计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进度偏差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0000">
                        <a:alpha val="5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流程符合度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solidFill>
                      <a:srgbClr val="FF0000">
                        <a:alpha val="59000"/>
                      </a:srgbClr>
                    </a:solidFill>
                  </a:tcPr>
                </a:tc>
              </a:tr>
              <a:tr h="73797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国泰安虚拟交易所竞赛管理 </a:t>
                      </a:r>
                      <a:r>
                        <a:rPr lang="en-US" altLang="zh-CN" sz="12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V6.2.2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A10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普通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梁健腾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99.04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100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96.15%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82081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国泰安经管跨专业综合实践平台</a:t>
                      </a: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V 1.0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B12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大型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张飞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98.60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92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0%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92.00%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730218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虚拟仿真实验平台</a:t>
                      </a: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V1.1.2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</a:t>
                      </a: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微型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陈鹏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98.15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100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-1.77%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94.74%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691355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智能运输规划系统</a:t>
                      </a: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V1.0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B1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普通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王龙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97.86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100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0%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91.43%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100134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行情实时服务系统</a:t>
                      </a: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1.9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A4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普通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宋朋臻</a:t>
                      </a:r>
                      <a:endParaRPr lang="zh-CN" alt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97.68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100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0%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90.70%</a:t>
                      </a:r>
                      <a:endParaRPr lang="en-US" altLang="zh-CN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</a:tbl>
          </a:graphicData>
        </a:graphic>
      </p:graphicFrame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139552" y="123404"/>
            <a:ext cx="2776263" cy="425274"/>
            <a:chOff x="446080" y="-72341"/>
            <a:chExt cx="2775898" cy="424003"/>
          </a:xfrm>
        </p:grpSpPr>
        <p:sp>
          <p:nvSpPr>
            <p:cNvPr id="6" name="直接连接符 5"/>
            <p:cNvSpPr>
              <a:spLocks noChangeShapeType="1"/>
            </p:cNvSpPr>
            <p:nvPr/>
          </p:nvSpPr>
          <p:spPr bwMode="auto">
            <a:xfrm flipV="1">
              <a:off x="479562" y="351662"/>
              <a:ext cx="2742416" cy="0"/>
            </a:xfrm>
            <a:prstGeom prst="line">
              <a:avLst/>
            </a:prstGeom>
            <a:noFill/>
            <a:ln w="9525">
              <a:solidFill>
                <a:srgbClr val="827C7A"/>
              </a:solidFill>
              <a:prstDash val="sysDash"/>
              <a:round/>
              <a:headEnd type="diamond" w="med" len="med"/>
              <a:tailEnd type="diamond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8"/>
            <p:cNvSpPr>
              <a:spLocks noChangeArrowheads="1"/>
            </p:cNvSpPr>
            <p:nvPr/>
          </p:nvSpPr>
          <p:spPr bwMode="auto">
            <a:xfrm>
              <a:off x="446080" y="-72341"/>
              <a:ext cx="2775898" cy="423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>
                <a:defRPr sz="2160" b="1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zh-CN" altLang="en-US" b="1" dirty="0" smtClean="0">
                  <a:solidFill>
                    <a:srgbClr val="000000"/>
                  </a:solidFill>
                  <a:latin typeface="微软雅黑" panose="020B0503020204020204" pitchFamily="34" charset="-122"/>
                </a:rPr>
                <a:t>在研项目质量红榜</a:t>
              </a:r>
              <a:endParaRPr lang="zh-CN" altLang="zh-CN" b="1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444043"/>
              </p:ext>
            </p:extLst>
          </p:nvPr>
        </p:nvGraphicFramePr>
        <p:xfrm>
          <a:off x="182868" y="1268760"/>
          <a:ext cx="8568951" cy="25884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0039"/>
                <a:gridCol w="1025805"/>
                <a:gridCol w="627765"/>
                <a:gridCol w="460169"/>
                <a:gridCol w="547202"/>
                <a:gridCol w="576064"/>
                <a:gridCol w="648072"/>
                <a:gridCol w="648072"/>
                <a:gridCol w="579419"/>
                <a:gridCol w="3096344"/>
              </a:tblGrid>
              <a:tr h="61770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kern="1200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序号</a:t>
                      </a:r>
                    </a:p>
                  </a:txBody>
                  <a:tcPr marL="9525" marR="9525" marT="9525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kern="1200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项目名称</a:t>
                      </a:r>
                    </a:p>
                  </a:txBody>
                  <a:tcPr marL="9525" marR="9525" marT="9525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kern="1200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所属部门</a:t>
                      </a:r>
                      <a:endParaRPr lang="zh-CN" altLang="en-US" sz="1200" b="0" i="0" u="none" strike="noStrike" kern="1200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kern="1200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项目类型</a:t>
                      </a:r>
                    </a:p>
                  </a:txBody>
                  <a:tcPr marL="9525" marR="9525" marT="9525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kern="1200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项目经理</a:t>
                      </a:r>
                    </a:p>
                  </a:txBody>
                  <a:tcPr marL="9525" marR="9525" marT="9525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kern="1200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项目质量分</a:t>
                      </a:r>
                      <a:endParaRPr lang="zh-CN" altLang="en-US" sz="1200" b="0" i="0" u="none" strike="noStrike" kern="1200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kern="1200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QA</a:t>
                      </a:r>
                      <a:r>
                        <a:rPr lang="zh-CN" altLang="en-US" sz="1200" b="0" i="0" u="none" strike="noStrike" kern="1200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问题审计</a:t>
                      </a:r>
                      <a:endParaRPr lang="zh-CN" altLang="en-US" sz="1200" b="0" i="0" u="none" strike="noStrike" kern="1200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kern="1200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进度偏差</a:t>
                      </a:r>
                      <a:endParaRPr lang="zh-CN" altLang="en-US" sz="1200" b="0" i="0" u="none" strike="noStrike" kern="1200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kern="1200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流程符合度</a:t>
                      </a:r>
                      <a:endParaRPr lang="zh-CN" altLang="en-US" sz="1200" b="0" i="0" u="none" strike="noStrike" kern="1200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kern="1200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存在问题</a:t>
                      </a:r>
                      <a:endParaRPr lang="zh-CN" altLang="en-US" sz="1200" b="0" i="0" u="none" strike="noStrike" kern="1200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985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QIA 1.2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A1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大型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张富铭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62.60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-0.05%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76.92%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项目过程中缺失较多关键文档的评审活动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  <a:tr h="98538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国泰安商业保险公司综合业务教学软件</a:t>
                      </a:r>
                      <a:r>
                        <a:rPr lang="en-US" altLang="zh-CN" sz="12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V1.0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B4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普通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张永亮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68.95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99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-12.83%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89.40%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项目进度偏差为</a:t>
                      </a:r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-12.83%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</a:tr>
            </a:tbl>
          </a:graphicData>
        </a:graphic>
      </p:graphicFrame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173038" y="123947"/>
            <a:ext cx="2742778" cy="424732"/>
            <a:chOff x="479562" y="-71800"/>
            <a:chExt cx="2742417" cy="423463"/>
          </a:xfrm>
        </p:grpSpPr>
        <p:sp>
          <p:nvSpPr>
            <p:cNvPr id="5" name="直接连接符 4"/>
            <p:cNvSpPr>
              <a:spLocks noChangeShapeType="1"/>
            </p:cNvSpPr>
            <p:nvPr/>
          </p:nvSpPr>
          <p:spPr bwMode="auto">
            <a:xfrm flipV="1">
              <a:off x="479562" y="351662"/>
              <a:ext cx="2670418" cy="0"/>
            </a:xfrm>
            <a:prstGeom prst="line">
              <a:avLst/>
            </a:prstGeom>
            <a:noFill/>
            <a:ln w="9525">
              <a:solidFill>
                <a:srgbClr val="827C7A"/>
              </a:solidFill>
              <a:prstDash val="sysDash"/>
              <a:round/>
              <a:headEnd type="diamond" w="med" len="med"/>
              <a:tailEnd type="diamond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Box 8"/>
            <p:cNvSpPr>
              <a:spLocks noChangeArrowheads="1"/>
            </p:cNvSpPr>
            <p:nvPr/>
          </p:nvSpPr>
          <p:spPr bwMode="auto">
            <a:xfrm>
              <a:off x="479563" y="-71800"/>
              <a:ext cx="2742416" cy="423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>
                <a:defRPr sz="2160" b="1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zh-CN" altLang="en-US" b="1" dirty="0" smtClean="0">
                  <a:solidFill>
                    <a:srgbClr val="000000"/>
                  </a:solidFill>
                  <a:latin typeface="微软雅黑" panose="020B0503020204020204" pitchFamily="34" charset="-122"/>
                </a:rPr>
                <a:t>在研项目质量黑榜</a:t>
              </a:r>
              <a:endParaRPr lang="zh-CN" altLang="zh-CN" b="1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06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8"/>
          <p:cNvSpPr>
            <a:spLocks noChangeArrowheads="1"/>
          </p:cNvSpPr>
          <p:nvPr/>
        </p:nvSpPr>
        <p:spPr bwMode="auto">
          <a:xfrm>
            <a:off x="251520" y="123404"/>
            <a:ext cx="2088232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>
              <a:defRPr sz="216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zh-CN" altLang="en-US" b="1" dirty="0" smtClean="0">
                <a:solidFill>
                  <a:srgbClr val="000000"/>
                </a:solidFill>
                <a:latin typeface="微软雅黑" panose="020B0503020204020204" pitchFamily="34" charset="-122"/>
              </a:rPr>
              <a:t>优秀实践</a:t>
            </a:r>
            <a:endParaRPr lang="zh-CN" altLang="zh-CN" b="1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157064" y="123404"/>
            <a:ext cx="3455491" cy="425274"/>
            <a:chOff x="463590" y="-72341"/>
            <a:chExt cx="3455036" cy="424003"/>
          </a:xfrm>
        </p:grpSpPr>
        <p:sp>
          <p:nvSpPr>
            <p:cNvPr id="8" name="直接连接符 7"/>
            <p:cNvSpPr>
              <a:spLocks noChangeShapeType="1"/>
            </p:cNvSpPr>
            <p:nvPr/>
          </p:nvSpPr>
          <p:spPr bwMode="auto">
            <a:xfrm flipV="1">
              <a:off x="479563" y="351662"/>
              <a:ext cx="2526421" cy="0"/>
            </a:xfrm>
            <a:prstGeom prst="line">
              <a:avLst/>
            </a:prstGeom>
            <a:noFill/>
            <a:ln w="9525">
              <a:solidFill>
                <a:srgbClr val="827C7A"/>
              </a:solidFill>
              <a:prstDash val="sysDash"/>
              <a:round/>
              <a:headEnd type="diamond" w="med" len="med"/>
              <a:tailEnd type="diamond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8"/>
            <p:cNvSpPr>
              <a:spLocks noChangeArrowheads="1"/>
            </p:cNvSpPr>
            <p:nvPr/>
          </p:nvSpPr>
          <p:spPr bwMode="auto">
            <a:xfrm>
              <a:off x="463590" y="-72341"/>
              <a:ext cx="3455036" cy="423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>
                <a:defRPr sz="2160" b="1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zh-CN" altLang="zh-CN" b="1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215325"/>
              </p:ext>
            </p:extLst>
          </p:nvPr>
        </p:nvGraphicFramePr>
        <p:xfrm>
          <a:off x="467544" y="928822"/>
          <a:ext cx="8143174" cy="5138618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6247780"/>
                <a:gridCol w="1895394"/>
              </a:tblGrid>
              <a:tr h="3852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事件描述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项目组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</a:tr>
              <a:tr h="1034854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测试组积极探索测试方法，运用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QTP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构建自动化测试脚本和用例，在流程和数据测试方面每轮执行可提升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人日工作量。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GTA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经管跨专业综合实践平台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666654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QDB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版本构建包括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SDK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客户端、服务端应用、测试工具等内容，每一项需要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win32/win64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版本、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debug/release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版本，还要考虑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c++/c#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等多种语言版本，以及实时、基本面等各种后台服务、测试工具。导致了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QDB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在构建版本的时候非常繁琐复杂。 </a:t>
                      </a:r>
                      <a:endParaRPr lang="en-US" altLang="zh-CN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endParaRPr lang="en-US" altLang="zh-CN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14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QDB 1.5 </a:t>
                      </a:r>
                      <a:r>
                        <a:rPr lang="zh-CN" altLang="en-US" sz="1400" b="1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项目组创新提出如下版本构建方法：</a:t>
                      </a:r>
                      <a:endParaRPr lang="en-US" altLang="zh-CN" sz="1400" b="1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使用微软提供的工具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Depends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解析库的依赖关系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;</a:t>
                      </a:r>
                    </a:p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使用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sqlite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存储规范上述繁琐的配置关系；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使用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python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脚本根据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sqlite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配置动态处理；</a:t>
                      </a:r>
                      <a:endParaRPr lang="en-US" altLang="zh-CN" sz="140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4.VS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集成</a:t>
                      </a:r>
                      <a:r>
                        <a:rPr lang="en-US" altLang="zh-CN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python</a:t>
                      </a:r>
                      <a:r>
                        <a:rPr lang="zh-CN" altLang="en-US" sz="14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脚本处理自动构建；</a:t>
                      </a:r>
                      <a:endParaRPr lang="en-US" altLang="zh-CN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endParaRPr lang="en-US" altLang="zh-CN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1400" b="1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经过实际应用，效果明显：</a:t>
                      </a:r>
                    </a:p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减少了版本构建出错的几率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: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组件间依赖关系采用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depends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进行解析，可靠性非常好，构建出来的版本不会出现库文件缺少或链接出错的问题；</a:t>
                      </a:r>
                    </a:p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节约了时间成本：</a:t>
                      </a:r>
                      <a:endParaRPr lang="en-US" altLang="zh-CN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曾经版本变化需要花费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人日的时候，现在可版本构建集成到了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teamcity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，版本编译打包已经交接给专门人员处理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从而节省了时间；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QDB1.5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7327357"/>
              </p:ext>
            </p:extLst>
          </p:nvPr>
        </p:nvGraphicFramePr>
        <p:xfrm>
          <a:off x="5364088" y="1556792"/>
          <a:ext cx="1112399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" name="Acrobat Document" showAsIcon="1" r:id="rId3" imgW="914400" imgH="828720" progId="AcroExch.Document.7">
                  <p:embed/>
                </p:oleObj>
              </mc:Choice>
              <mc:Fallback>
                <p:oleObj name="Acrobat Document" showAsIcon="1" r:id="rId3" imgW="914400" imgH="828720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4088" y="1556792"/>
                        <a:ext cx="1112399" cy="1008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699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741089"/>
              </p:ext>
            </p:extLst>
          </p:nvPr>
        </p:nvGraphicFramePr>
        <p:xfrm>
          <a:off x="323528" y="1052736"/>
          <a:ext cx="8496945" cy="5160642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792089"/>
                <a:gridCol w="3600400"/>
                <a:gridCol w="2901414"/>
                <a:gridCol w="1203042"/>
              </a:tblGrid>
              <a:tr h="3563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aseline="0" dirty="0" smtClean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类别</a:t>
                      </a:r>
                      <a:endParaRPr lang="zh-CN" altLang="en-US" sz="1600" baseline="0" dirty="0">
                        <a:solidFill>
                          <a:srgbClr val="FFFFFF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aseline="0" dirty="0" smtClean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事件描述</a:t>
                      </a:r>
                      <a:endParaRPr lang="zh-CN" altLang="en-US" sz="1600" baseline="0" dirty="0">
                        <a:solidFill>
                          <a:srgbClr val="FFFFFF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aseline="0" dirty="0" smtClean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改进建议</a:t>
                      </a:r>
                      <a:endParaRPr lang="zh-CN" altLang="en-US" sz="1600" baseline="0" dirty="0">
                        <a:solidFill>
                          <a:srgbClr val="FFFFFF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aseline="0" dirty="0" smtClean="0">
                          <a:solidFill>
                            <a:srgbClr val="FFFFFF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项目组</a:t>
                      </a:r>
                      <a:endParaRPr lang="zh-CN" altLang="en-US" sz="1600" baseline="0" dirty="0">
                        <a:solidFill>
                          <a:srgbClr val="FFFFFF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680372">
                <a:tc rowSpan="2"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需求设计</a:t>
                      </a:r>
                      <a:endParaRPr lang="zh-CN" altLang="en-US" sz="1200" kern="1200" dirty="0">
                        <a:solidFill>
                          <a:schemeClr val="bg1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kern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由于产品部分业务设计不完善，业务需求在测试阶段频繁更改，导致开发与测试人员的返工量增加，对项目计划执行及测试过程版本质量造成严重影响</a:t>
                      </a:r>
                      <a:endParaRPr lang="zh-CN" altLang="en-US" sz="1200" kern="1200" dirty="0">
                        <a:solidFill>
                          <a:schemeClr val="bg1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kern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在需求阶段安排相对充裕的时间进行需求的预审及正式评审工作，对评审发现的问题进行有效跟进并及时更新到需求文档中，减少需求阶段的缺陷引入。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GTA</a:t>
                      </a:r>
                      <a:r>
                        <a:rPr lang="zh-CN" altLang="en-US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经管跨专业综合实践平台</a:t>
                      </a:r>
                      <a:r>
                        <a:rPr lang="en-US" altLang="zh-CN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</a:t>
                      </a:r>
                      <a:endParaRPr lang="zh-CN" altLang="en-US" sz="1200" dirty="0">
                        <a:solidFill>
                          <a:schemeClr val="bg1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976483">
                <a:tc vMerge="1">
                  <a:txBody>
                    <a:bodyPr/>
                    <a:lstStyle/>
                    <a:p>
                      <a:pPr algn="l"/>
                      <a:endParaRPr lang="zh-CN" altLang="en-US" sz="1200" dirty="0">
                        <a:solidFill>
                          <a:schemeClr val="bg1">
                            <a:lumMod val="10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产品经理提供的客户需求不明确，且后期经常变动，导致评审持续近两个月。原计划项目立项时间是</a:t>
                      </a:r>
                      <a:r>
                        <a:rPr lang="en-US" altLang="zh-CN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zh-CN" altLang="en-US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日，期望发布时间是</a:t>
                      </a:r>
                      <a:r>
                        <a:rPr lang="en-US" altLang="zh-CN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日，实际直到</a:t>
                      </a:r>
                      <a:r>
                        <a:rPr lang="en-US" altLang="zh-CN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日需求才确定，截止到</a:t>
                      </a:r>
                      <a:r>
                        <a:rPr lang="en-US" altLang="zh-CN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r>
                        <a:rPr lang="en-US" altLang="zh-CN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日项目立项流程还没走完，严重影响了项目开始的时间。</a:t>
                      </a:r>
                      <a:endParaRPr lang="zh-CN" altLang="en-US" sz="1200" dirty="0">
                        <a:solidFill>
                          <a:schemeClr val="bg1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产品经理进行充分的市场调研，确定好需求后再组织大家进行评审，评审过程中对于评委提出的问题，应给出确定的答案，避免含糊回答。</a:t>
                      </a:r>
                      <a:endParaRPr lang="zh-CN" altLang="en-US" sz="1200" dirty="0">
                        <a:solidFill>
                          <a:schemeClr val="bg1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移动电子商务教学平台</a:t>
                      </a:r>
                      <a:r>
                        <a:rPr lang="en-US" altLang="zh-CN" sz="1200" kern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3D</a:t>
                      </a:r>
                      <a:r>
                        <a:rPr lang="zh-CN" altLang="en-US" sz="1200" kern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版</a:t>
                      </a:r>
                      <a:endParaRPr lang="zh-CN" altLang="en-US" sz="1200" kern="1200" dirty="0">
                        <a:solidFill>
                          <a:schemeClr val="bg1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0372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配置库</a:t>
                      </a:r>
                      <a:endParaRPr lang="zh-CN" altLang="en-US" sz="1200" dirty="0">
                        <a:solidFill>
                          <a:schemeClr val="bg1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大量文档都存放在</a:t>
                      </a:r>
                      <a:r>
                        <a:rPr lang="en-US" altLang="zh-CN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Code Management</a:t>
                      </a:r>
                      <a:r>
                        <a:rPr lang="zh-CN" altLang="en-US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目录下。经</a:t>
                      </a:r>
                      <a:r>
                        <a:rPr lang="en-US" altLang="zh-CN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QA</a:t>
                      </a:r>
                      <a:r>
                        <a:rPr lang="zh-CN" altLang="en-US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多次提醒未整理，直至项目结项前才重新整理。导致项目过程期间配置库比较混乱。</a:t>
                      </a:r>
                      <a:endParaRPr lang="zh-CN" altLang="en-US" sz="1200" dirty="0">
                        <a:solidFill>
                          <a:schemeClr val="bg1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依照</a:t>
                      </a:r>
                      <a:r>
                        <a:rPr lang="en-US" altLang="zh-CN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《</a:t>
                      </a:r>
                      <a:r>
                        <a:rPr lang="zh-CN" altLang="en-US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配置项识别表</a:t>
                      </a:r>
                      <a:r>
                        <a:rPr lang="en-US" altLang="zh-CN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》</a:t>
                      </a:r>
                      <a:r>
                        <a:rPr lang="zh-CN" altLang="en-US" sz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中的规范要求存放配置项。</a:t>
                      </a:r>
                      <a:endParaRPr lang="zh-CN" altLang="en-US" sz="1200" dirty="0">
                        <a:solidFill>
                          <a:schemeClr val="bg1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QIA1.2</a:t>
                      </a:r>
                      <a:endParaRPr lang="zh-CN" altLang="en-US" sz="1200" kern="1200" dirty="0">
                        <a:solidFill>
                          <a:schemeClr val="bg1">
                            <a:lumMod val="10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6284">
                <a:tc rowSpan="3"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准入准出测试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准入测试共</a:t>
                      </a:r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</a:t>
                      </a:r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次，准入不通过被打回</a:t>
                      </a:r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次，降低了开发和测试的工作效率。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项目经理提高质量意识，严格执行准出测试用例，保证转测试版本的质量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手机助手</a:t>
                      </a:r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V1.0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8494">
                <a:tc vMerge="1">
                  <a:txBody>
                    <a:bodyPr/>
                    <a:lstStyle/>
                    <a:p>
                      <a:pPr algn="l"/>
                      <a:endParaRPr lang="en-US" altLang="zh-CN" sz="12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没有准入、准出测试用例与执行记录</a:t>
                      </a:r>
                      <a:endParaRPr lang="en-US" altLang="zh-CN" sz="12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准入准出测试用例及时准备，并内部达成共识。开发转测试的时候发送邮件并附带准出测试记录。测试进行验证，并在此邮件基础上回复是否</a:t>
                      </a:r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PASS</a:t>
                      </a:r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，附带准入测试用例。便于追溯。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QIA1.2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62087">
                <a:tc vMerge="1">
                  <a:txBody>
                    <a:bodyPr/>
                    <a:lstStyle/>
                    <a:p>
                      <a:pPr algn="l"/>
                      <a:endParaRPr lang="en-US" altLang="zh-CN" sz="12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准入准出测试执行效果不佳，导致转测试版本多次测试不通过，压缩了后期的测试时间。</a:t>
                      </a:r>
                      <a:endParaRPr lang="en-US" altLang="zh-CN" sz="12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CN" altLang="en-US" sz="12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iQuant2.0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0372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项目估算</a:t>
                      </a:r>
                      <a:endParaRPr lang="en-US" altLang="zh-CN" sz="12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预估算时，漏掉了一个功能点，项目预估出的工期偏小，最后不得已进行变更。</a:t>
                      </a:r>
                    </a:p>
                    <a:p>
                      <a:pPr algn="l"/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影响：导致项目进度变更增加</a:t>
                      </a:r>
                      <a:r>
                        <a:rPr lang="en-US" altLang="zh-CN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3.3</a:t>
                      </a:r>
                      <a:r>
                        <a:rPr lang="zh-CN" altLang="en-US" sz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人月，同时使事业部之前制定的验收方案和计划也进行了相应调整</a:t>
                      </a:r>
                      <a:endParaRPr lang="en-US" altLang="zh-CN" sz="12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以文档化加强对客户需求的分析、确认。　加强沟通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&amp;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群策群力。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着重收集和听取测试团队对需求提出的意见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.</a:t>
                      </a:r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开发团队分工明确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2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保险公司综合业务教学软件 </a:t>
                      </a:r>
                      <a:r>
                        <a:rPr lang="en-US" altLang="zh-CN" sz="12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V1.0</a:t>
                      </a:r>
                      <a:endParaRPr lang="zh-CN" altLang="en-US" sz="12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-148149" y="105390"/>
            <a:ext cx="2886792" cy="443288"/>
            <a:chOff x="181307" y="-90302"/>
            <a:chExt cx="2680680" cy="441964"/>
          </a:xfrm>
        </p:grpSpPr>
        <p:sp>
          <p:nvSpPr>
            <p:cNvPr id="5" name="直接连接符 4"/>
            <p:cNvSpPr>
              <a:spLocks noChangeShapeType="1"/>
            </p:cNvSpPr>
            <p:nvPr/>
          </p:nvSpPr>
          <p:spPr bwMode="auto">
            <a:xfrm flipV="1">
              <a:off x="479563" y="351662"/>
              <a:ext cx="2382424" cy="0"/>
            </a:xfrm>
            <a:prstGeom prst="line">
              <a:avLst/>
            </a:prstGeom>
            <a:noFill/>
            <a:ln w="9525">
              <a:solidFill>
                <a:srgbClr val="827C7A"/>
              </a:solidFill>
              <a:prstDash val="sysDash"/>
              <a:round/>
              <a:headEnd type="diamond" w="med" len="med"/>
              <a:tailEnd type="diamond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TextBox 8"/>
            <p:cNvSpPr>
              <a:spLocks noChangeArrowheads="1"/>
            </p:cNvSpPr>
            <p:nvPr/>
          </p:nvSpPr>
          <p:spPr bwMode="auto">
            <a:xfrm>
              <a:off x="181307" y="-90302"/>
              <a:ext cx="2680680" cy="423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>
                <a:defRPr sz="2160" b="1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zh-CN" altLang="en-US" b="1" dirty="0" smtClean="0">
                  <a:solidFill>
                    <a:srgbClr val="000000"/>
                  </a:solidFill>
                  <a:latin typeface="微软雅黑" panose="020B0503020204020204" pitchFamily="34" charset="-122"/>
                </a:rPr>
                <a:t>典型问题</a:t>
              </a:r>
              <a:endParaRPr lang="zh-CN" altLang="zh-CN" b="1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451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11560" y="1093120"/>
            <a:ext cx="73448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lnSpc>
                <a:spcPct val="200000"/>
              </a:lnSpc>
              <a:buFont typeface="Wingdings" pitchFamily="2" charset="2"/>
              <a:buChar char="u"/>
              <a:defRPr sz="2000" i="0"/>
            </a:lvl1pPr>
            <a:lvl2pPr lvl="1">
              <a:lnSpc>
                <a:spcPct val="200000"/>
              </a:lnSpc>
              <a:defRPr sz="1600" i="0"/>
            </a:lvl2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评估项目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EPG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组织架构，新增成员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召开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CMMI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评估项目启动会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策划并启动研发中心质量月报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月份月报的数据收集、分析与整理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应用及每周偏差分析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线项目的推广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线项目的试点应用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8"/>
          <p:cNvSpPr>
            <a:spLocks noChangeArrowheads="1"/>
          </p:cNvSpPr>
          <p:nvPr/>
        </p:nvSpPr>
        <p:spPr bwMode="auto">
          <a:xfrm>
            <a:off x="157065" y="123404"/>
            <a:ext cx="2398711" cy="42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>
              <a:defRPr sz="216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zh-CN" altLang="en-US" b="1" dirty="0" smtClean="0">
                <a:solidFill>
                  <a:srgbClr val="000000"/>
                </a:solidFill>
                <a:latin typeface="微软雅黑" panose="020B0503020204020204" pitchFamily="34" charset="-122"/>
              </a:rPr>
              <a:t>质量改进总结</a:t>
            </a:r>
            <a:endParaRPr lang="zh-CN" altLang="zh-CN" b="1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157064" y="123404"/>
            <a:ext cx="3455491" cy="425274"/>
            <a:chOff x="463590" y="-72341"/>
            <a:chExt cx="3455036" cy="424003"/>
          </a:xfrm>
        </p:grpSpPr>
        <p:sp>
          <p:nvSpPr>
            <p:cNvPr id="6" name="直接连接符 5"/>
            <p:cNvSpPr>
              <a:spLocks noChangeShapeType="1"/>
            </p:cNvSpPr>
            <p:nvPr/>
          </p:nvSpPr>
          <p:spPr bwMode="auto">
            <a:xfrm flipV="1">
              <a:off x="479563" y="351662"/>
              <a:ext cx="2814415" cy="0"/>
            </a:xfrm>
            <a:prstGeom prst="line">
              <a:avLst/>
            </a:prstGeom>
            <a:noFill/>
            <a:ln w="9525">
              <a:solidFill>
                <a:srgbClr val="827C7A"/>
              </a:solidFill>
              <a:prstDash val="sysDash"/>
              <a:round/>
              <a:headEnd type="diamond" w="med" len="med"/>
              <a:tailEnd type="diamond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8"/>
            <p:cNvSpPr>
              <a:spLocks noChangeArrowheads="1"/>
            </p:cNvSpPr>
            <p:nvPr/>
          </p:nvSpPr>
          <p:spPr bwMode="auto">
            <a:xfrm>
              <a:off x="463590" y="-72341"/>
              <a:ext cx="3455036" cy="423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>
                <a:defRPr sz="2160" b="1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zh-CN" altLang="zh-CN" b="1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248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73038" y="123947"/>
            <a:ext cx="2526755" cy="424732"/>
            <a:chOff x="479562" y="-71800"/>
            <a:chExt cx="2526422" cy="423463"/>
          </a:xfrm>
        </p:grpSpPr>
        <p:sp>
          <p:nvSpPr>
            <p:cNvPr id="4" name="直接连接符 3"/>
            <p:cNvSpPr>
              <a:spLocks noChangeShapeType="1"/>
            </p:cNvSpPr>
            <p:nvPr/>
          </p:nvSpPr>
          <p:spPr bwMode="auto">
            <a:xfrm flipV="1">
              <a:off x="479563" y="351121"/>
              <a:ext cx="2526421" cy="541"/>
            </a:xfrm>
            <a:prstGeom prst="line">
              <a:avLst/>
            </a:prstGeom>
            <a:noFill/>
            <a:ln w="9525">
              <a:solidFill>
                <a:srgbClr val="827C7A"/>
              </a:solidFill>
              <a:prstDash val="sysDash"/>
              <a:round/>
              <a:headEnd type="diamond" w="med" len="med"/>
              <a:tailEnd type="diamond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Box 8"/>
            <p:cNvSpPr>
              <a:spLocks noChangeArrowheads="1"/>
            </p:cNvSpPr>
            <p:nvPr/>
          </p:nvSpPr>
          <p:spPr bwMode="auto">
            <a:xfrm>
              <a:off x="479562" y="-71800"/>
              <a:ext cx="2208616" cy="423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>
                <a:defRPr sz="2160" b="1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zh-CN" altLang="en-US" b="1" dirty="0" smtClean="0">
                  <a:solidFill>
                    <a:srgbClr val="000000"/>
                  </a:solidFill>
                  <a:latin typeface="微软雅黑" panose="020B0503020204020204" pitchFamily="34" charset="-122"/>
                </a:rPr>
                <a:t>质量改进宣传</a:t>
              </a:r>
              <a:endParaRPr lang="zh-CN" altLang="zh-CN" b="1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</p:grp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708970"/>
              </p:ext>
            </p:extLst>
          </p:nvPr>
        </p:nvGraphicFramePr>
        <p:xfrm>
          <a:off x="755576" y="941108"/>
          <a:ext cx="7416824" cy="3416955"/>
        </p:xfrm>
        <a:graphic>
          <a:graphicData uri="http://schemas.openxmlformats.org/drawingml/2006/table">
            <a:tbl>
              <a:tblPr/>
              <a:tblGrid>
                <a:gridCol w="1353518"/>
                <a:gridCol w="6063306"/>
              </a:tblGrid>
              <a:tr h="471668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测试时间紧张情况下的</a:t>
                      </a:r>
                      <a:r>
                        <a:rPr lang="en-US" altLang="zh-CN" sz="1800" b="1" dirty="0" smtClean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BUG</a:t>
                      </a:r>
                      <a:r>
                        <a:rPr lang="zh-CN" altLang="en-US" sz="1800" b="1" dirty="0" smtClean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分析与</a:t>
                      </a:r>
                      <a:r>
                        <a:rPr lang="en-US" altLang="zh-CN" sz="1800" b="1" dirty="0" smtClean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BUG</a:t>
                      </a:r>
                      <a:r>
                        <a:rPr lang="zh-CN" altLang="en-US" sz="1800" b="1" dirty="0" smtClean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攻坚</a:t>
                      </a:r>
                      <a:endParaRPr lang="zh-CN" altLang="en-US" sz="18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803260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测试时间紧张本身对项目进展造成了很大的风险，会造成项目延期的可能。为了防止此问题的发生，在项目沟通上应确保及时性，将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BUG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现状和问题及时通报相关人员。并确保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BUG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及时确认、处理、验证、关闭，避免积压。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0397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改进建议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有效沟通：</a:t>
                      </a:r>
                      <a:endParaRPr lang="en-US" altLang="zh-CN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457200" lvl="1" indent="0">
                        <a:buFont typeface="Wingdings" panose="05000000000000000000" pitchFamily="2" charset="2"/>
                        <a:buNone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每日汇总出每位成员的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BUG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数量和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BUG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状态，发出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BUG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分析报告与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BUG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趋势图，及时知会相关人员。</a:t>
                      </a:r>
                      <a:endParaRPr lang="en-US" altLang="zh-CN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457200" lvl="1" indent="0">
                        <a:buFont typeface="Wingdings" panose="05000000000000000000" pitchFamily="2" charset="2"/>
                        <a:buNone/>
                      </a:pPr>
                      <a:endParaRPr lang="en-US" altLang="zh-CN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BUG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快速处理：</a:t>
                      </a:r>
                      <a:endParaRPr lang="en-US" altLang="zh-CN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457200" lvl="1" indent="0">
                        <a:buFont typeface="Wingdings" panose="05000000000000000000" pitchFamily="2" charset="2"/>
                        <a:buNone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每日晨会项目经理带领各组负责人对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BUG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进行梳理。对于棘手问题邀请技术专家分析处理。有效的推动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BUG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解决，避免了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BUG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积压。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01630"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优秀典型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iQuant</a:t>
                      </a:r>
                      <a:r>
                        <a:rPr lang="en-US" altLang="zh-CN" sz="14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2.0</a:t>
                      </a:r>
                      <a:r>
                        <a:rPr lang="zh-CN" altLang="en-US" sz="1400" baseline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项目组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</a:tr>
            </a:tbl>
          </a:graphicData>
        </a:graphic>
      </p:graphicFrame>
      <p:pic>
        <p:nvPicPr>
          <p:cNvPr id="2101" name="Picture 5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437111"/>
            <a:ext cx="3513279" cy="225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2" name="Picture 5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437112"/>
            <a:ext cx="3589841" cy="2254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310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73038" y="123947"/>
            <a:ext cx="2526755" cy="424732"/>
            <a:chOff x="479562" y="-71800"/>
            <a:chExt cx="2526422" cy="423463"/>
          </a:xfrm>
        </p:grpSpPr>
        <p:sp>
          <p:nvSpPr>
            <p:cNvPr id="4" name="直接连接符 3"/>
            <p:cNvSpPr>
              <a:spLocks noChangeShapeType="1"/>
            </p:cNvSpPr>
            <p:nvPr/>
          </p:nvSpPr>
          <p:spPr bwMode="auto">
            <a:xfrm flipV="1">
              <a:off x="479563" y="351121"/>
              <a:ext cx="2526421" cy="541"/>
            </a:xfrm>
            <a:prstGeom prst="line">
              <a:avLst/>
            </a:prstGeom>
            <a:noFill/>
            <a:ln w="9525">
              <a:solidFill>
                <a:srgbClr val="827C7A"/>
              </a:solidFill>
              <a:prstDash val="sysDash"/>
              <a:round/>
              <a:headEnd type="diamond" w="med" len="med"/>
              <a:tailEnd type="diamond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Box 8"/>
            <p:cNvSpPr>
              <a:spLocks noChangeArrowheads="1"/>
            </p:cNvSpPr>
            <p:nvPr/>
          </p:nvSpPr>
          <p:spPr bwMode="auto">
            <a:xfrm>
              <a:off x="479562" y="-71800"/>
              <a:ext cx="2208616" cy="423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>
                <a:defRPr sz="2160" b="1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zh-CN" altLang="en-US" b="1" dirty="0" smtClean="0">
                  <a:solidFill>
                    <a:srgbClr val="000000"/>
                  </a:solidFill>
                  <a:latin typeface="微软雅黑" panose="020B0503020204020204" pitchFamily="34" charset="-122"/>
                </a:rPr>
                <a:t>质量改进宣传</a:t>
              </a:r>
              <a:endParaRPr lang="zh-CN" altLang="zh-CN" b="1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</p:grp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575418"/>
              </p:ext>
            </p:extLst>
          </p:nvPr>
        </p:nvGraphicFramePr>
        <p:xfrm>
          <a:off x="755576" y="980728"/>
          <a:ext cx="7632848" cy="4032448"/>
        </p:xfrm>
        <a:graphic>
          <a:graphicData uri="http://schemas.openxmlformats.org/drawingml/2006/table">
            <a:tbl>
              <a:tblPr/>
              <a:tblGrid>
                <a:gridCol w="1392940"/>
                <a:gridCol w="6239908"/>
              </a:tblGrid>
              <a:tr h="559308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 smtClean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提高测试版本质量</a:t>
                      </a:r>
                      <a:endParaRPr lang="zh-CN" altLang="en-US" sz="1800" b="1" kern="12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1024763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如何提高测试版本质量？除了加强代码评审外，开发人员的自测和交叉测试非常重要！</a:t>
                      </a:r>
                      <a:endParaRPr lang="en-US" altLang="zh-CN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50816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改进建议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准出测试之前，研发内部交叉测试，并记录测试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BUG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，测试完成后严格跟进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bug</a:t>
                      </a: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修改情况。</a:t>
                      </a:r>
                      <a:endParaRPr lang="en-US" altLang="zh-CN" sz="14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交叉测试问题修复后再执行准出测试用例执行，有效提高了测试版本的准入通过率，提高了测试质量；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9756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优秀典型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综合第三方物流实训平台 </a:t>
                      </a:r>
                      <a:r>
                        <a:rPr lang="en-US" altLang="zh-CN" sz="14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V4.0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1980403"/>
              </p:ext>
            </p:extLst>
          </p:nvPr>
        </p:nvGraphicFramePr>
        <p:xfrm>
          <a:off x="6372200" y="3573016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2" name="工作表" showAsIcon="1" r:id="rId4" imgW="914400" imgH="828720" progId="Excel.Sheet.12">
                  <p:embed/>
                </p:oleObj>
              </mc:Choice>
              <mc:Fallback>
                <p:oleObj name="工作表" showAsIcon="1" r:id="rId4" imgW="914400" imgH="8287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72200" y="3573016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549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"/>
          <p:cNvGrpSpPr>
            <a:grpSpLocks/>
          </p:cNvGrpSpPr>
          <p:nvPr/>
        </p:nvGrpSpPr>
        <p:grpSpPr bwMode="auto">
          <a:xfrm>
            <a:off x="173038" y="123947"/>
            <a:ext cx="2526755" cy="424732"/>
            <a:chOff x="479562" y="-71800"/>
            <a:chExt cx="2526422" cy="423463"/>
          </a:xfrm>
        </p:grpSpPr>
        <p:sp>
          <p:nvSpPr>
            <p:cNvPr id="4" name="直接连接符 3"/>
            <p:cNvSpPr>
              <a:spLocks noChangeShapeType="1"/>
            </p:cNvSpPr>
            <p:nvPr/>
          </p:nvSpPr>
          <p:spPr bwMode="auto">
            <a:xfrm flipV="1">
              <a:off x="479563" y="351121"/>
              <a:ext cx="2526421" cy="541"/>
            </a:xfrm>
            <a:prstGeom prst="line">
              <a:avLst/>
            </a:prstGeom>
            <a:noFill/>
            <a:ln w="9525">
              <a:solidFill>
                <a:srgbClr val="827C7A"/>
              </a:solidFill>
              <a:prstDash val="sysDash"/>
              <a:round/>
              <a:headEnd type="diamond" w="med" len="med"/>
              <a:tailEnd type="diamond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TextBox 8"/>
            <p:cNvSpPr>
              <a:spLocks noChangeArrowheads="1"/>
            </p:cNvSpPr>
            <p:nvPr/>
          </p:nvSpPr>
          <p:spPr bwMode="auto">
            <a:xfrm>
              <a:off x="479562" y="-71800"/>
              <a:ext cx="2208616" cy="423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>
                <a:defRPr sz="2160" b="1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zh-CN" altLang="en-US" b="1" dirty="0" smtClean="0">
                  <a:solidFill>
                    <a:srgbClr val="000000"/>
                  </a:solidFill>
                  <a:latin typeface="微软雅黑" panose="020B0503020204020204" pitchFamily="34" charset="-122"/>
                </a:rPr>
                <a:t>质量改进宣传</a:t>
              </a:r>
              <a:endParaRPr lang="zh-CN" altLang="zh-CN" b="1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</p:grp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456351"/>
              </p:ext>
            </p:extLst>
          </p:nvPr>
        </p:nvGraphicFramePr>
        <p:xfrm>
          <a:off x="755576" y="980728"/>
          <a:ext cx="7632848" cy="2992223"/>
        </p:xfrm>
        <a:graphic>
          <a:graphicData uri="http://schemas.openxmlformats.org/drawingml/2006/table">
            <a:tbl>
              <a:tblPr/>
              <a:tblGrid>
                <a:gridCol w="1392940"/>
                <a:gridCol w="6239908"/>
              </a:tblGrid>
              <a:tr h="483071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 smtClean="0">
                          <a:solidFill>
                            <a:srgbClr val="FFFFF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代码提交备注</a:t>
                      </a:r>
                      <a:endParaRPr lang="zh-CN" altLang="en-US" sz="1800" b="1" kern="1200" dirty="0">
                        <a:solidFill>
                          <a:srgbClr val="FFFFF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669057">
                <a:tc gridSpan="2"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代码提交是编写备注有利于追溯、回滚。还可以记录开发人员的修改频率，代码修改情况。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7616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改进建议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知会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CM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将配置库设置为“强制备注”，不填写备注不能提交。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内部规范备注要求，对于不同类型的配置项约束备注规范。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项目经理和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QA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定期检查，若出现此问题则纳入</a:t>
                      </a:r>
                      <a:r>
                        <a:rPr lang="en-US" altLang="zh-CN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QA</a:t>
                      </a: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审计问题。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024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优秀典型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GTA</a:t>
                      </a:r>
                      <a:r>
                        <a:rPr lang="zh-CN" altLang="en-US" sz="16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经管跨专业综合实践平台</a:t>
                      </a:r>
                      <a:r>
                        <a:rPr lang="en-US" altLang="zh-CN" sz="1600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1.0</a:t>
                      </a:r>
                      <a:endParaRPr lang="zh-CN" altLang="en-US" sz="16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C0C0"/>
                    </a:solidFill>
                  </a:tcPr>
                </a:tc>
              </a:tr>
            </a:tbl>
          </a:graphicData>
        </a:graphic>
      </p:graphicFrame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53" y="4077072"/>
            <a:ext cx="7272809" cy="244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90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6" y="1"/>
            <a:ext cx="1069975" cy="152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363" name="Group 3"/>
          <p:cNvGrpSpPr>
            <a:grpSpLocks/>
          </p:cNvGrpSpPr>
          <p:nvPr/>
        </p:nvGrpSpPr>
        <p:grpSpPr bwMode="auto">
          <a:xfrm>
            <a:off x="640623" y="1921072"/>
            <a:ext cx="3572670" cy="385908"/>
            <a:chOff x="0" y="0"/>
            <a:chExt cx="3572401" cy="1209981"/>
          </a:xfrm>
        </p:grpSpPr>
        <p:sp>
          <p:nvSpPr>
            <p:cNvPr id="15410" name="矩形 29"/>
            <p:cNvSpPr>
              <a:spLocks noChangeArrowheads="1"/>
            </p:cNvSpPr>
            <p:nvPr/>
          </p:nvSpPr>
          <p:spPr bwMode="auto">
            <a:xfrm rot="-1431031">
              <a:off x="82996" y="27534"/>
              <a:ext cx="504056" cy="5040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grpSp>
          <p:nvGrpSpPr>
            <p:cNvPr id="15411" name="Group 5"/>
            <p:cNvGrpSpPr>
              <a:grpSpLocks/>
            </p:cNvGrpSpPr>
            <p:nvPr/>
          </p:nvGrpSpPr>
          <p:grpSpPr bwMode="auto">
            <a:xfrm>
              <a:off x="0" y="0"/>
              <a:ext cx="3572401" cy="1209981"/>
              <a:chOff x="0" y="0"/>
              <a:chExt cx="3572401" cy="1209981"/>
            </a:xfrm>
          </p:grpSpPr>
          <p:sp>
            <p:nvSpPr>
              <p:cNvPr id="15412" name="直接连接符 5"/>
              <p:cNvSpPr>
                <a:spLocks noChangeShapeType="1"/>
              </p:cNvSpPr>
              <p:nvPr/>
            </p:nvSpPr>
            <p:spPr bwMode="auto">
              <a:xfrm>
                <a:off x="508929" y="939589"/>
                <a:ext cx="3063472" cy="0"/>
              </a:xfrm>
              <a:prstGeom prst="line">
                <a:avLst/>
              </a:prstGeom>
              <a:noFill/>
              <a:ln w="9525">
                <a:solidFill>
                  <a:srgbClr val="827C7A"/>
                </a:solidFill>
                <a:prstDash val="sysDash"/>
                <a:round/>
                <a:headEnd type="diamond" w="med" len="med"/>
                <a:tailEnd type="diamond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13" name="矩形 3"/>
              <p:cNvSpPr>
                <a:spLocks noChangeArrowheads="1"/>
              </p:cNvSpPr>
              <p:nvPr/>
            </p:nvSpPr>
            <p:spPr bwMode="auto">
              <a:xfrm rot="-1431031">
                <a:off x="0" y="0"/>
                <a:ext cx="504056" cy="50405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395E8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15414" name="TextBox 7"/>
              <p:cNvSpPr>
                <a:spLocks noChangeArrowheads="1"/>
              </p:cNvSpPr>
              <p:nvPr/>
            </p:nvSpPr>
            <p:spPr bwMode="auto">
              <a:xfrm>
                <a:off x="72008" y="51973"/>
                <a:ext cx="360040" cy="1158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dirty="0">
                  <a:latin typeface="Arial" pitchFamily="34" charset="0"/>
                  <a:ea typeface="宋体" pitchFamily="2" charset="-122"/>
                </a:endParaRPr>
              </a:p>
            </p:txBody>
          </p:sp>
        </p:grpSp>
      </p:grpSp>
      <p:grpSp>
        <p:nvGrpSpPr>
          <p:cNvPr id="15364" name="Group 10"/>
          <p:cNvGrpSpPr>
            <a:grpSpLocks/>
          </p:cNvGrpSpPr>
          <p:nvPr/>
        </p:nvGrpSpPr>
        <p:grpSpPr bwMode="auto">
          <a:xfrm>
            <a:off x="640623" y="2698312"/>
            <a:ext cx="3543300" cy="385908"/>
            <a:chOff x="0" y="0"/>
            <a:chExt cx="3543034" cy="1209981"/>
          </a:xfrm>
        </p:grpSpPr>
        <p:sp>
          <p:nvSpPr>
            <p:cNvPr id="15405" name="矩形 32"/>
            <p:cNvSpPr>
              <a:spLocks noChangeArrowheads="1"/>
            </p:cNvSpPr>
            <p:nvPr/>
          </p:nvSpPr>
          <p:spPr bwMode="auto">
            <a:xfrm rot="-1431031">
              <a:off x="82996" y="27534"/>
              <a:ext cx="504056" cy="5040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grpSp>
          <p:nvGrpSpPr>
            <p:cNvPr id="15406" name="Group 12"/>
            <p:cNvGrpSpPr>
              <a:grpSpLocks/>
            </p:cNvGrpSpPr>
            <p:nvPr/>
          </p:nvGrpSpPr>
          <p:grpSpPr bwMode="auto">
            <a:xfrm>
              <a:off x="0" y="0"/>
              <a:ext cx="3543034" cy="1209981"/>
              <a:chOff x="0" y="0"/>
              <a:chExt cx="3543034" cy="1209981"/>
            </a:xfrm>
          </p:grpSpPr>
          <p:sp>
            <p:nvSpPr>
              <p:cNvPr id="15407" name="直接连接符 34"/>
              <p:cNvSpPr>
                <a:spLocks noChangeShapeType="1"/>
              </p:cNvSpPr>
              <p:nvPr/>
            </p:nvSpPr>
            <p:spPr bwMode="auto">
              <a:xfrm>
                <a:off x="479562" y="351665"/>
                <a:ext cx="3063472" cy="0"/>
              </a:xfrm>
              <a:prstGeom prst="line">
                <a:avLst/>
              </a:prstGeom>
              <a:noFill/>
              <a:ln w="9525">
                <a:solidFill>
                  <a:srgbClr val="827C7A"/>
                </a:solidFill>
                <a:prstDash val="sysDash"/>
                <a:round/>
                <a:headEnd type="diamond" w="med" len="med"/>
                <a:tailEnd type="diamond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08" name="矩形 35"/>
              <p:cNvSpPr>
                <a:spLocks noChangeArrowheads="1"/>
              </p:cNvSpPr>
              <p:nvPr/>
            </p:nvSpPr>
            <p:spPr bwMode="auto">
              <a:xfrm rot="-1431031">
                <a:off x="0" y="0"/>
                <a:ext cx="504056" cy="50405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395E8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15409" name="TextBox 37"/>
              <p:cNvSpPr>
                <a:spLocks noChangeArrowheads="1"/>
              </p:cNvSpPr>
              <p:nvPr/>
            </p:nvSpPr>
            <p:spPr bwMode="auto">
              <a:xfrm>
                <a:off x="72008" y="51973"/>
                <a:ext cx="360040" cy="1158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dirty="0">
                  <a:latin typeface="Arial" pitchFamily="34" charset="0"/>
                  <a:ea typeface="宋体" pitchFamily="2" charset="-122"/>
                </a:endParaRPr>
              </a:p>
            </p:txBody>
          </p:sp>
        </p:grpSp>
      </p:grpSp>
      <p:grpSp>
        <p:nvGrpSpPr>
          <p:cNvPr id="15365" name="Group 17"/>
          <p:cNvGrpSpPr>
            <a:grpSpLocks/>
          </p:cNvGrpSpPr>
          <p:nvPr/>
        </p:nvGrpSpPr>
        <p:grpSpPr bwMode="auto">
          <a:xfrm>
            <a:off x="640623" y="3475552"/>
            <a:ext cx="3543300" cy="385908"/>
            <a:chOff x="0" y="0"/>
            <a:chExt cx="3543034" cy="1209981"/>
          </a:xfrm>
        </p:grpSpPr>
        <p:sp>
          <p:nvSpPr>
            <p:cNvPr id="15400" name="矩形 39"/>
            <p:cNvSpPr>
              <a:spLocks noChangeArrowheads="1"/>
            </p:cNvSpPr>
            <p:nvPr/>
          </p:nvSpPr>
          <p:spPr bwMode="auto">
            <a:xfrm rot="-1431031">
              <a:off x="82996" y="27534"/>
              <a:ext cx="504056" cy="5040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grpSp>
          <p:nvGrpSpPr>
            <p:cNvPr id="15401" name="Group 19"/>
            <p:cNvGrpSpPr>
              <a:grpSpLocks/>
            </p:cNvGrpSpPr>
            <p:nvPr/>
          </p:nvGrpSpPr>
          <p:grpSpPr bwMode="auto">
            <a:xfrm>
              <a:off x="0" y="0"/>
              <a:ext cx="3543034" cy="1209981"/>
              <a:chOff x="0" y="0"/>
              <a:chExt cx="3543034" cy="1209981"/>
            </a:xfrm>
          </p:grpSpPr>
          <p:sp>
            <p:nvSpPr>
              <p:cNvPr id="15402" name="直接连接符 41"/>
              <p:cNvSpPr>
                <a:spLocks noChangeShapeType="1"/>
              </p:cNvSpPr>
              <p:nvPr/>
            </p:nvSpPr>
            <p:spPr bwMode="auto">
              <a:xfrm>
                <a:off x="479562" y="351663"/>
                <a:ext cx="3063472" cy="1"/>
              </a:xfrm>
              <a:prstGeom prst="line">
                <a:avLst/>
              </a:prstGeom>
              <a:noFill/>
              <a:ln w="9525">
                <a:solidFill>
                  <a:srgbClr val="827C7A"/>
                </a:solidFill>
                <a:prstDash val="sysDash"/>
                <a:round/>
                <a:headEnd type="diamond" w="med" len="med"/>
                <a:tailEnd type="diamond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03" name="矩形 42"/>
              <p:cNvSpPr>
                <a:spLocks noChangeArrowheads="1"/>
              </p:cNvSpPr>
              <p:nvPr/>
            </p:nvSpPr>
            <p:spPr bwMode="auto">
              <a:xfrm rot="-1431031">
                <a:off x="0" y="0"/>
                <a:ext cx="504056" cy="50405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395E8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15404" name="TextBox 44"/>
              <p:cNvSpPr>
                <a:spLocks noChangeArrowheads="1"/>
              </p:cNvSpPr>
              <p:nvPr/>
            </p:nvSpPr>
            <p:spPr bwMode="auto">
              <a:xfrm>
                <a:off x="72008" y="51973"/>
                <a:ext cx="360040" cy="1158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dirty="0">
                  <a:latin typeface="Arial" pitchFamily="34" charset="0"/>
                  <a:ea typeface="宋体" pitchFamily="2" charset="-122"/>
                </a:endParaRPr>
              </a:p>
            </p:txBody>
          </p:sp>
        </p:grpSp>
      </p:grpSp>
      <p:grpSp>
        <p:nvGrpSpPr>
          <p:cNvPr id="15366" name="Group 24"/>
          <p:cNvGrpSpPr>
            <a:grpSpLocks/>
          </p:cNvGrpSpPr>
          <p:nvPr/>
        </p:nvGrpSpPr>
        <p:grpSpPr bwMode="auto">
          <a:xfrm>
            <a:off x="640623" y="4823306"/>
            <a:ext cx="3543300" cy="385908"/>
            <a:chOff x="0" y="0"/>
            <a:chExt cx="3543034" cy="1209981"/>
          </a:xfrm>
        </p:grpSpPr>
        <p:sp>
          <p:nvSpPr>
            <p:cNvPr id="15395" name="矩形 46"/>
            <p:cNvSpPr>
              <a:spLocks noChangeArrowheads="1"/>
            </p:cNvSpPr>
            <p:nvPr/>
          </p:nvSpPr>
          <p:spPr bwMode="auto">
            <a:xfrm rot="-1431031">
              <a:off x="82996" y="27534"/>
              <a:ext cx="504056" cy="5040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grpSp>
          <p:nvGrpSpPr>
            <p:cNvPr id="15396" name="Group 26"/>
            <p:cNvGrpSpPr>
              <a:grpSpLocks/>
            </p:cNvGrpSpPr>
            <p:nvPr/>
          </p:nvGrpSpPr>
          <p:grpSpPr bwMode="auto">
            <a:xfrm>
              <a:off x="0" y="0"/>
              <a:ext cx="3543034" cy="1209981"/>
              <a:chOff x="0" y="0"/>
              <a:chExt cx="3543034" cy="1209981"/>
            </a:xfrm>
          </p:grpSpPr>
          <p:sp>
            <p:nvSpPr>
              <p:cNvPr id="15397" name="直接连接符 48"/>
              <p:cNvSpPr>
                <a:spLocks noChangeShapeType="1"/>
              </p:cNvSpPr>
              <p:nvPr/>
            </p:nvSpPr>
            <p:spPr bwMode="auto">
              <a:xfrm>
                <a:off x="479562" y="351663"/>
                <a:ext cx="3063472" cy="1"/>
              </a:xfrm>
              <a:prstGeom prst="line">
                <a:avLst/>
              </a:prstGeom>
              <a:noFill/>
              <a:ln w="9525">
                <a:solidFill>
                  <a:srgbClr val="827C7A"/>
                </a:solidFill>
                <a:prstDash val="sysDash"/>
                <a:round/>
                <a:headEnd type="diamond" w="med" len="med"/>
                <a:tailEnd type="diamond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8" name="矩形 49"/>
              <p:cNvSpPr>
                <a:spLocks noChangeArrowheads="1"/>
              </p:cNvSpPr>
              <p:nvPr/>
            </p:nvSpPr>
            <p:spPr bwMode="auto">
              <a:xfrm rot="-1431031">
                <a:off x="0" y="0"/>
                <a:ext cx="504056" cy="50405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395E8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15399" name="TextBox 51"/>
              <p:cNvSpPr>
                <a:spLocks noChangeArrowheads="1"/>
              </p:cNvSpPr>
              <p:nvPr/>
            </p:nvSpPr>
            <p:spPr bwMode="auto">
              <a:xfrm>
                <a:off x="72008" y="51973"/>
                <a:ext cx="360040" cy="1158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dirty="0">
                  <a:latin typeface="Arial" pitchFamily="34" charset="0"/>
                  <a:ea typeface="宋体" pitchFamily="2" charset="-122"/>
                </a:endParaRPr>
              </a:p>
            </p:txBody>
          </p:sp>
        </p:grpSp>
      </p:grpSp>
      <p:grpSp>
        <p:nvGrpSpPr>
          <p:cNvPr id="15367" name="Group 31"/>
          <p:cNvGrpSpPr>
            <a:grpSpLocks/>
          </p:cNvGrpSpPr>
          <p:nvPr/>
        </p:nvGrpSpPr>
        <p:grpSpPr bwMode="auto">
          <a:xfrm>
            <a:off x="640623" y="4156644"/>
            <a:ext cx="3543300" cy="385908"/>
            <a:chOff x="0" y="0"/>
            <a:chExt cx="3543034" cy="1209981"/>
          </a:xfrm>
        </p:grpSpPr>
        <p:sp>
          <p:nvSpPr>
            <p:cNvPr id="15390" name="矩形 53"/>
            <p:cNvSpPr>
              <a:spLocks noChangeArrowheads="1"/>
            </p:cNvSpPr>
            <p:nvPr/>
          </p:nvSpPr>
          <p:spPr bwMode="auto">
            <a:xfrm rot="-1431031">
              <a:off x="82996" y="27534"/>
              <a:ext cx="504056" cy="5040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grpSp>
          <p:nvGrpSpPr>
            <p:cNvPr id="15391" name="Group 33"/>
            <p:cNvGrpSpPr>
              <a:grpSpLocks/>
            </p:cNvGrpSpPr>
            <p:nvPr/>
          </p:nvGrpSpPr>
          <p:grpSpPr bwMode="auto">
            <a:xfrm>
              <a:off x="0" y="0"/>
              <a:ext cx="3543034" cy="1209981"/>
              <a:chOff x="0" y="0"/>
              <a:chExt cx="3543034" cy="1209981"/>
            </a:xfrm>
          </p:grpSpPr>
          <p:sp>
            <p:nvSpPr>
              <p:cNvPr id="15392" name="直接连接符 55"/>
              <p:cNvSpPr>
                <a:spLocks noChangeShapeType="1"/>
              </p:cNvSpPr>
              <p:nvPr/>
            </p:nvSpPr>
            <p:spPr bwMode="auto">
              <a:xfrm>
                <a:off x="479562" y="351663"/>
                <a:ext cx="3063472" cy="1"/>
              </a:xfrm>
              <a:prstGeom prst="line">
                <a:avLst/>
              </a:prstGeom>
              <a:noFill/>
              <a:ln w="9525">
                <a:solidFill>
                  <a:srgbClr val="827C7A"/>
                </a:solidFill>
                <a:prstDash val="sysDash"/>
                <a:round/>
                <a:headEnd type="diamond" w="med" len="med"/>
                <a:tailEnd type="diamond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93" name="矩形 56"/>
              <p:cNvSpPr>
                <a:spLocks noChangeArrowheads="1"/>
              </p:cNvSpPr>
              <p:nvPr/>
            </p:nvSpPr>
            <p:spPr bwMode="auto">
              <a:xfrm rot="-1431031">
                <a:off x="0" y="0"/>
                <a:ext cx="504056" cy="50405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395E8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15394" name="TextBox 58"/>
              <p:cNvSpPr>
                <a:spLocks noChangeArrowheads="1"/>
              </p:cNvSpPr>
              <p:nvPr/>
            </p:nvSpPr>
            <p:spPr bwMode="auto">
              <a:xfrm>
                <a:off x="72008" y="51973"/>
                <a:ext cx="360040" cy="1158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dirty="0">
                  <a:latin typeface="Arial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15371" name="TextBox 1"/>
          <p:cNvSpPr txBox="1">
            <a:spLocks noChangeArrowheads="1"/>
          </p:cNvSpPr>
          <p:nvPr/>
        </p:nvSpPr>
        <p:spPr bwMode="auto">
          <a:xfrm>
            <a:off x="1077185" y="1779982"/>
            <a:ext cx="22685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itchFamily="34" charset="-122"/>
              </a:rPr>
              <a:t>项目质量总体情况</a:t>
            </a:r>
            <a:endParaRPr lang="en-US" altLang="zh-CN" dirty="0">
              <a:latin typeface="微软雅黑" pitchFamily="34" charset="-122"/>
            </a:endParaRPr>
          </a:p>
        </p:txBody>
      </p:sp>
      <p:sp>
        <p:nvSpPr>
          <p:cNvPr id="15372" name="TextBox 41"/>
          <p:cNvSpPr txBox="1">
            <a:spLocks noChangeArrowheads="1"/>
          </p:cNvSpPr>
          <p:nvPr/>
        </p:nvSpPr>
        <p:spPr bwMode="auto">
          <a:xfrm>
            <a:off x="1072423" y="2285779"/>
            <a:ext cx="33893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zh-CN" altLang="en-US" dirty="0">
                <a:latin typeface="微软雅黑" pitchFamily="34" charset="-122"/>
              </a:rPr>
              <a:t>产品线质量目标达成情况</a:t>
            </a:r>
            <a:endParaRPr lang="en-US" altLang="zh-CN" dirty="0">
              <a:latin typeface="微软雅黑" pitchFamily="34" charset="-122"/>
            </a:endParaRPr>
          </a:p>
        </p:txBody>
      </p:sp>
      <p:sp>
        <p:nvSpPr>
          <p:cNvPr id="15373" name="TextBox 42"/>
          <p:cNvSpPr txBox="1">
            <a:spLocks noChangeArrowheads="1"/>
          </p:cNvSpPr>
          <p:nvPr/>
        </p:nvSpPr>
        <p:spPr bwMode="auto">
          <a:xfrm>
            <a:off x="1092695" y="3195383"/>
            <a:ext cx="22685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latin typeface="微软雅黑" pitchFamily="34" charset="-122"/>
              </a:rPr>
              <a:t>项目质量分红</a:t>
            </a:r>
            <a:r>
              <a:rPr lang="zh-CN" altLang="en-US" dirty="0">
                <a:latin typeface="微软雅黑" pitchFamily="34" charset="-122"/>
              </a:rPr>
              <a:t>黑榜</a:t>
            </a:r>
            <a:endParaRPr lang="en-US" altLang="zh-CN" dirty="0">
              <a:latin typeface="微软雅黑" pitchFamily="34" charset="-122"/>
            </a:endParaRPr>
          </a:p>
        </p:txBody>
      </p:sp>
      <p:sp>
        <p:nvSpPr>
          <p:cNvPr id="15374" name="TextBox 43"/>
          <p:cNvSpPr txBox="1">
            <a:spLocks noChangeArrowheads="1"/>
          </p:cNvSpPr>
          <p:nvPr/>
        </p:nvSpPr>
        <p:spPr bwMode="auto">
          <a:xfrm>
            <a:off x="1120049" y="4539921"/>
            <a:ext cx="22685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itchFamily="34" charset="-122"/>
              </a:rPr>
              <a:t>质量改进总结</a:t>
            </a:r>
            <a:endParaRPr lang="en-US" altLang="zh-CN" dirty="0">
              <a:latin typeface="微软雅黑" pitchFamily="34" charset="-122"/>
            </a:endParaRPr>
          </a:p>
        </p:txBody>
      </p:sp>
      <p:sp>
        <p:nvSpPr>
          <p:cNvPr id="15375" name="TextBox 44"/>
          <p:cNvSpPr txBox="1">
            <a:spLocks noChangeArrowheads="1"/>
          </p:cNvSpPr>
          <p:nvPr/>
        </p:nvSpPr>
        <p:spPr bwMode="auto">
          <a:xfrm>
            <a:off x="1072424" y="3868214"/>
            <a:ext cx="28515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itchFamily="34" charset="-122"/>
              </a:rPr>
              <a:t>优秀</a:t>
            </a:r>
            <a:r>
              <a:rPr lang="zh-CN" altLang="en-US" dirty="0" smtClean="0">
                <a:latin typeface="微软雅黑" pitchFamily="34" charset="-122"/>
              </a:rPr>
              <a:t>实践</a:t>
            </a:r>
            <a:r>
              <a:rPr lang="en-US" altLang="zh-CN" dirty="0" smtClean="0">
                <a:latin typeface="微软雅黑" pitchFamily="34" charset="-122"/>
              </a:rPr>
              <a:t>&amp;</a:t>
            </a:r>
            <a:r>
              <a:rPr lang="zh-CN" altLang="en-US" dirty="0" smtClean="0">
                <a:latin typeface="微软雅黑" pitchFamily="34" charset="-122"/>
              </a:rPr>
              <a:t>典型问题</a:t>
            </a:r>
            <a:endParaRPr lang="en-US" altLang="zh-CN" dirty="0">
              <a:latin typeface="微软雅黑" pitchFamily="34" charset="-122"/>
            </a:endParaRPr>
          </a:p>
        </p:txBody>
      </p:sp>
      <p:sp>
        <p:nvSpPr>
          <p:cNvPr id="56" name="TextBox 61"/>
          <p:cNvSpPr>
            <a:spLocks noChangeArrowheads="1"/>
          </p:cNvSpPr>
          <p:nvPr/>
        </p:nvSpPr>
        <p:spPr bwMode="auto">
          <a:xfrm>
            <a:off x="760959" y="796702"/>
            <a:ext cx="1074737" cy="4000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FFFFFF"/>
                </a:solidFill>
              </a:rPr>
              <a:t> 目  录</a:t>
            </a:r>
            <a:endParaRPr lang="zh-CN" altLang="en-US" sz="1800" dirty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7" name="矩形 62"/>
          <p:cNvSpPr>
            <a:spLocks noChangeArrowheads="1"/>
          </p:cNvSpPr>
          <p:nvPr/>
        </p:nvSpPr>
        <p:spPr bwMode="auto">
          <a:xfrm>
            <a:off x="545059" y="796702"/>
            <a:ext cx="215900" cy="400050"/>
          </a:xfrm>
          <a:prstGeom prst="rect">
            <a:avLst/>
          </a:prstGeom>
          <a:solidFill>
            <a:srgbClr val="23181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58" name="直接连接符 64"/>
          <p:cNvSpPr>
            <a:spLocks noChangeShapeType="1"/>
          </p:cNvSpPr>
          <p:nvPr/>
        </p:nvSpPr>
        <p:spPr bwMode="auto">
          <a:xfrm>
            <a:off x="760959" y="796702"/>
            <a:ext cx="1587" cy="4000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5" name="Group 31"/>
          <p:cNvGrpSpPr>
            <a:grpSpLocks/>
          </p:cNvGrpSpPr>
          <p:nvPr/>
        </p:nvGrpSpPr>
        <p:grpSpPr bwMode="auto">
          <a:xfrm>
            <a:off x="679994" y="5570538"/>
            <a:ext cx="3543300" cy="385908"/>
            <a:chOff x="0" y="0"/>
            <a:chExt cx="3543034" cy="1209981"/>
          </a:xfrm>
        </p:grpSpPr>
        <p:sp>
          <p:nvSpPr>
            <p:cNvPr id="59" name="矩形 53"/>
            <p:cNvSpPr>
              <a:spLocks noChangeArrowheads="1"/>
            </p:cNvSpPr>
            <p:nvPr/>
          </p:nvSpPr>
          <p:spPr bwMode="auto">
            <a:xfrm rot="-1431031">
              <a:off x="82996" y="27534"/>
              <a:ext cx="504056" cy="5040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  <a:ea typeface="微软雅黑" pitchFamily="34" charset="-122"/>
                  <a:sym typeface="Calibri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>
                <a:solidFill>
                  <a:srgbClr val="FFFFFF"/>
                </a:solidFill>
                <a:latin typeface="Arial" pitchFamily="34" charset="0"/>
              </a:endParaRPr>
            </a:p>
          </p:txBody>
        </p:sp>
        <p:grpSp>
          <p:nvGrpSpPr>
            <p:cNvPr id="60" name="Group 33"/>
            <p:cNvGrpSpPr>
              <a:grpSpLocks/>
            </p:cNvGrpSpPr>
            <p:nvPr/>
          </p:nvGrpSpPr>
          <p:grpSpPr bwMode="auto">
            <a:xfrm>
              <a:off x="0" y="0"/>
              <a:ext cx="3543034" cy="1209981"/>
              <a:chOff x="0" y="0"/>
              <a:chExt cx="3543034" cy="1209981"/>
            </a:xfrm>
          </p:grpSpPr>
          <p:sp>
            <p:nvSpPr>
              <p:cNvPr id="61" name="直接连接符 55"/>
              <p:cNvSpPr>
                <a:spLocks noChangeShapeType="1"/>
              </p:cNvSpPr>
              <p:nvPr/>
            </p:nvSpPr>
            <p:spPr bwMode="auto">
              <a:xfrm>
                <a:off x="479562" y="351663"/>
                <a:ext cx="3063472" cy="1"/>
              </a:xfrm>
              <a:prstGeom prst="line">
                <a:avLst/>
              </a:prstGeom>
              <a:noFill/>
              <a:ln w="9525">
                <a:solidFill>
                  <a:srgbClr val="827C7A"/>
                </a:solidFill>
                <a:prstDash val="sysDash"/>
                <a:round/>
                <a:headEnd type="diamond" w="med" len="med"/>
                <a:tailEnd type="diamond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" name="矩形 56"/>
              <p:cNvSpPr>
                <a:spLocks noChangeArrowheads="1"/>
              </p:cNvSpPr>
              <p:nvPr/>
            </p:nvSpPr>
            <p:spPr bwMode="auto">
              <a:xfrm rot="-1431031">
                <a:off x="0" y="0"/>
                <a:ext cx="504056" cy="50405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395E8A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>
                  <a:solidFill>
                    <a:srgbClr val="FFFFFF"/>
                  </a:solidFill>
                  <a:latin typeface="Arial" pitchFamily="34" charset="0"/>
                </a:endParaRPr>
              </a:p>
            </p:txBody>
          </p:sp>
          <p:sp>
            <p:nvSpPr>
              <p:cNvPr id="63" name="TextBox 58"/>
              <p:cNvSpPr>
                <a:spLocks noChangeArrowheads="1"/>
              </p:cNvSpPr>
              <p:nvPr/>
            </p:nvSpPr>
            <p:spPr bwMode="auto">
              <a:xfrm>
                <a:off x="72008" y="51973"/>
                <a:ext cx="360040" cy="11580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pitchFamily="34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pitchFamily="34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itchFamily="34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微软雅黑" pitchFamily="34" charset="-122"/>
                    <a:sym typeface="Calibri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1800" dirty="0">
                  <a:latin typeface="Arial" pitchFamily="34" charset="0"/>
                  <a:ea typeface="宋体" pitchFamily="2" charset="-122"/>
                </a:endParaRPr>
              </a:p>
            </p:txBody>
          </p:sp>
        </p:grpSp>
      </p:grpSp>
      <p:sp>
        <p:nvSpPr>
          <p:cNvPr id="64" name="TextBox 58"/>
          <p:cNvSpPr txBox="1">
            <a:spLocks noChangeArrowheads="1"/>
          </p:cNvSpPr>
          <p:nvPr/>
        </p:nvSpPr>
        <p:spPr bwMode="auto">
          <a:xfrm>
            <a:off x="1111794" y="5299084"/>
            <a:ext cx="22685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eaLnBrk="1" hangingPunct="1"/>
            <a:r>
              <a:rPr lang="zh-CN" altLang="en-US" dirty="0" smtClean="0">
                <a:latin typeface="微软雅黑" pitchFamily="34" charset="-122"/>
              </a:rPr>
              <a:t>质量改进宣传</a:t>
            </a:r>
            <a:endParaRPr lang="en-US" altLang="zh-CN" dirty="0">
              <a:latin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243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26" y="1"/>
            <a:ext cx="1069975" cy="1527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61"/>
          <p:cNvSpPr>
            <a:spLocks noChangeArrowheads="1"/>
          </p:cNvSpPr>
          <p:nvPr/>
        </p:nvSpPr>
        <p:spPr bwMode="auto">
          <a:xfrm>
            <a:off x="760959" y="796702"/>
            <a:ext cx="2874937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FFFFFF"/>
                </a:solidFill>
              </a:rPr>
              <a:t> </a:t>
            </a:r>
            <a:r>
              <a:rPr lang="zh-CN" altLang="en-US" sz="2000" b="1" dirty="0" smtClean="0">
                <a:solidFill>
                  <a:srgbClr val="FFFFFF"/>
                </a:solidFill>
              </a:rPr>
              <a:t>说明（请务必浏览）</a:t>
            </a:r>
            <a:endParaRPr lang="zh-CN" altLang="en-US" sz="1800" dirty="0">
              <a:solidFill>
                <a:srgbClr val="FFFFFF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7" name="矩形 62"/>
          <p:cNvSpPr>
            <a:spLocks noChangeArrowheads="1"/>
          </p:cNvSpPr>
          <p:nvPr/>
        </p:nvSpPr>
        <p:spPr bwMode="auto">
          <a:xfrm>
            <a:off x="545059" y="796702"/>
            <a:ext cx="215900" cy="400050"/>
          </a:xfrm>
          <a:prstGeom prst="rect">
            <a:avLst/>
          </a:prstGeom>
          <a:solidFill>
            <a:srgbClr val="231815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395E8A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FFFFFF"/>
              </a:solidFill>
              <a:latin typeface="Arial" pitchFamily="34" charset="0"/>
            </a:endParaRPr>
          </a:p>
        </p:txBody>
      </p:sp>
      <p:sp>
        <p:nvSpPr>
          <p:cNvPr id="58" name="直接连接符 64"/>
          <p:cNvSpPr>
            <a:spLocks noChangeShapeType="1"/>
          </p:cNvSpPr>
          <p:nvPr/>
        </p:nvSpPr>
        <p:spPr bwMode="auto">
          <a:xfrm>
            <a:off x="760959" y="796702"/>
            <a:ext cx="1587" cy="40005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45059" y="1645801"/>
            <a:ext cx="799288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项目质量总体情况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取自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月份已立项的，处在在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研或结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项阶段，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人月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以上的项目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其中不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包含数据库类项目和异地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人月以下项目情况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人月以下的项目只在本月报中展示项目数量，不纳入项目质量通报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范畴。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产品质量总体情况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由于现在只有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线在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DevSuite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建立运维流程，故只统计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线数据。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数据提取截止至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日，所有已确认是产品软件问题的事件，过滤掉了需求、环境、网络等原因导致的事件。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作为试运行版，涉及到新规则和制度的推广，由于推广时间在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月中旬，故在此之前的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一些质量数据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不做为扣分项。所以受此影响本版质量月报中部分部门和部分项目的分值有些“虚高”，希望各位领导同事能够理解和见谅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具体数据来源及评分规则详见邮件附件。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083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3080636960"/>
              </p:ext>
            </p:extLst>
          </p:nvPr>
        </p:nvGraphicFramePr>
        <p:xfrm>
          <a:off x="395536" y="1124744"/>
          <a:ext cx="8136904" cy="4536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157064" y="123404"/>
            <a:ext cx="4270920" cy="424732"/>
            <a:chOff x="463590" y="-72341"/>
            <a:chExt cx="3455036" cy="499947"/>
          </a:xfrm>
        </p:grpSpPr>
        <p:sp>
          <p:nvSpPr>
            <p:cNvPr id="6" name="直接连接符 6"/>
            <p:cNvSpPr>
              <a:spLocks noChangeShapeType="1"/>
            </p:cNvSpPr>
            <p:nvPr/>
          </p:nvSpPr>
          <p:spPr bwMode="auto">
            <a:xfrm flipV="1">
              <a:off x="479562" y="351122"/>
              <a:ext cx="3439064" cy="541"/>
            </a:xfrm>
            <a:prstGeom prst="line">
              <a:avLst/>
            </a:prstGeom>
            <a:noFill/>
            <a:ln w="9525">
              <a:solidFill>
                <a:srgbClr val="827C7A"/>
              </a:solidFill>
              <a:prstDash val="sysDash"/>
              <a:round/>
              <a:headEnd type="diamond" w="med" len="med"/>
              <a:tailEnd type="diamond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8"/>
            <p:cNvSpPr>
              <a:spLocks noChangeArrowheads="1"/>
            </p:cNvSpPr>
            <p:nvPr/>
          </p:nvSpPr>
          <p:spPr bwMode="auto">
            <a:xfrm>
              <a:off x="463590" y="-72341"/>
              <a:ext cx="3455036" cy="499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>
                <a:defRPr sz="2160" b="1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zh-CN" altLang="zh-CN" b="1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机构</a:t>
              </a:r>
              <a:r>
                <a:rPr lang="zh-CN" altLang="zh-CN" b="1" dirty="0" smtClean="0">
                  <a:solidFill>
                    <a:srgbClr val="000000"/>
                  </a:solidFill>
                  <a:latin typeface="微软雅黑" panose="020B0503020204020204" pitchFamily="34" charset="-122"/>
                </a:rPr>
                <a:t>线</a:t>
              </a:r>
              <a:r>
                <a:rPr lang="zh-CN" altLang="en-US" b="1" dirty="0" smtClean="0">
                  <a:solidFill>
                    <a:srgbClr val="000000"/>
                  </a:solidFill>
                  <a:latin typeface="微软雅黑" panose="020B0503020204020204" pitchFamily="34" charset="-122"/>
                </a:rPr>
                <a:t>在研</a:t>
              </a:r>
              <a:r>
                <a:rPr lang="zh-CN" altLang="zh-CN" b="1" dirty="0" smtClean="0">
                  <a:solidFill>
                    <a:srgbClr val="000000"/>
                  </a:solidFill>
                  <a:latin typeface="微软雅黑" panose="020B0503020204020204" pitchFamily="34" charset="-122"/>
                </a:rPr>
                <a:t>项目</a:t>
              </a:r>
              <a:r>
                <a:rPr lang="zh-CN" altLang="zh-CN" b="1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质量总体情况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106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1433605975"/>
              </p:ext>
            </p:extLst>
          </p:nvPr>
        </p:nvGraphicFramePr>
        <p:xfrm>
          <a:off x="395536" y="1124744"/>
          <a:ext cx="8208912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157064" y="123404"/>
            <a:ext cx="4054896" cy="757130"/>
            <a:chOff x="463590" y="-72341"/>
            <a:chExt cx="3455036" cy="754867"/>
          </a:xfrm>
        </p:grpSpPr>
        <p:sp>
          <p:nvSpPr>
            <p:cNvPr id="6" name="直接连接符 6"/>
            <p:cNvSpPr>
              <a:spLocks noChangeShapeType="1"/>
            </p:cNvSpPr>
            <p:nvPr/>
          </p:nvSpPr>
          <p:spPr bwMode="auto">
            <a:xfrm flipV="1">
              <a:off x="479562" y="351122"/>
              <a:ext cx="3439064" cy="541"/>
            </a:xfrm>
            <a:prstGeom prst="line">
              <a:avLst/>
            </a:prstGeom>
            <a:noFill/>
            <a:ln w="9525">
              <a:solidFill>
                <a:srgbClr val="827C7A"/>
              </a:solidFill>
              <a:prstDash val="sysDash"/>
              <a:round/>
              <a:headEnd type="diamond" w="med" len="med"/>
              <a:tailEnd type="diamond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8"/>
            <p:cNvSpPr>
              <a:spLocks noChangeArrowheads="1"/>
            </p:cNvSpPr>
            <p:nvPr/>
          </p:nvSpPr>
          <p:spPr bwMode="auto">
            <a:xfrm>
              <a:off x="463590" y="-72341"/>
              <a:ext cx="3455036" cy="754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>
                <a:defRPr sz="2160" b="1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zh-CN" altLang="en-US" b="1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教育</a:t>
              </a:r>
              <a:r>
                <a:rPr lang="zh-CN" altLang="zh-CN" b="1" dirty="0" smtClean="0">
                  <a:solidFill>
                    <a:srgbClr val="000000"/>
                  </a:solidFill>
                  <a:latin typeface="微软雅黑" panose="020B0503020204020204" pitchFamily="34" charset="-122"/>
                </a:rPr>
                <a:t>线</a:t>
              </a:r>
              <a:r>
                <a:rPr lang="zh-CN" altLang="en-US" b="1" dirty="0" smtClean="0">
                  <a:solidFill>
                    <a:srgbClr val="000000"/>
                  </a:solidFill>
                  <a:latin typeface="微软雅黑" panose="020B0503020204020204" pitchFamily="34" charset="-122"/>
                </a:rPr>
                <a:t>在研</a:t>
              </a:r>
              <a:r>
                <a:rPr lang="zh-CN" altLang="zh-CN" b="1" dirty="0" smtClean="0">
                  <a:solidFill>
                    <a:srgbClr val="000000"/>
                  </a:solidFill>
                  <a:latin typeface="微软雅黑" panose="020B0503020204020204" pitchFamily="34" charset="-122"/>
                </a:rPr>
                <a:t>项目</a:t>
              </a:r>
              <a:r>
                <a:rPr lang="zh-CN" altLang="zh-CN" b="1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质量总体情况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046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157064" y="123404"/>
            <a:ext cx="3118792" cy="425275"/>
            <a:chOff x="463590" y="-72341"/>
            <a:chExt cx="3455036" cy="424004"/>
          </a:xfrm>
        </p:grpSpPr>
        <p:sp>
          <p:nvSpPr>
            <p:cNvPr id="6" name="直接连接符 6"/>
            <p:cNvSpPr>
              <a:spLocks noChangeShapeType="1"/>
            </p:cNvSpPr>
            <p:nvPr/>
          </p:nvSpPr>
          <p:spPr bwMode="auto">
            <a:xfrm flipV="1">
              <a:off x="479562" y="351122"/>
              <a:ext cx="3439064" cy="541"/>
            </a:xfrm>
            <a:prstGeom prst="line">
              <a:avLst/>
            </a:prstGeom>
            <a:noFill/>
            <a:ln w="9525">
              <a:solidFill>
                <a:srgbClr val="827C7A"/>
              </a:solidFill>
              <a:prstDash val="sysDash"/>
              <a:round/>
              <a:headEnd type="diamond" w="med" len="med"/>
              <a:tailEnd type="diamond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8"/>
            <p:cNvSpPr>
              <a:spLocks noChangeArrowheads="1"/>
            </p:cNvSpPr>
            <p:nvPr/>
          </p:nvSpPr>
          <p:spPr bwMode="auto">
            <a:xfrm>
              <a:off x="463590" y="-72341"/>
              <a:ext cx="3455036" cy="423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>
                <a:defRPr sz="2160" b="1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en-US" altLang="zh-CN" b="1" dirty="0" smtClean="0">
                  <a:solidFill>
                    <a:srgbClr val="000000"/>
                  </a:solidFill>
                  <a:latin typeface="微软雅黑" panose="020B0503020204020204" pitchFamily="34" charset="-122"/>
                </a:rPr>
                <a:t>5</a:t>
              </a:r>
              <a:r>
                <a:rPr lang="zh-CN" altLang="en-US" b="1" dirty="0" smtClean="0">
                  <a:solidFill>
                    <a:srgbClr val="000000"/>
                  </a:solidFill>
                  <a:latin typeface="微软雅黑" panose="020B0503020204020204" pitchFamily="34" charset="-122"/>
                </a:rPr>
                <a:t>人月以下项目情况</a:t>
              </a:r>
              <a:endParaRPr lang="zh-CN" altLang="zh-CN" b="1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</p:grp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586520505"/>
              </p:ext>
            </p:extLst>
          </p:nvPr>
        </p:nvGraphicFramePr>
        <p:xfrm>
          <a:off x="539552" y="1052736"/>
          <a:ext cx="7704856" cy="4320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340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2957357450"/>
              </p:ext>
            </p:extLst>
          </p:nvPr>
        </p:nvGraphicFramePr>
        <p:xfrm>
          <a:off x="287524" y="906045"/>
          <a:ext cx="8244916" cy="47552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Group 5"/>
          <p:cNvGrpSpPr>
            <a:grpSpLocks/>
          </p:cNvGrpSpPr>
          <p:nvPr/>
        </p:nvGrpSpPr>
        <p:grpSpPr bwMode="auto">
          <a:xfrm>
            <a:off x="157064" y="123404"/>
            <a:ext cx="4270920" cy="757130"/>
            <a:chOff x="463590" y="-72341"/>
            <a:chExt cx="3455036" cy="754867"/>
          </a:xfrm>
        </p:grpSpPr>
        <p:sp>
          <p:nvSpPr>
            <p:cNvPr id="6" name="直接连接符 6"/>
            <p:cNvSpPr>
              <a:spLocks noChangeShapeType="1"/>
            </p:cNvSpPr>
            <p:nvPr/>
          </p:nvSpPr>
          <p:spPr bwMode="auto">
            <a:xfrm flipV="1">
              <a:off x="479562" y="351122"/>
              <a:ext cx="3439064" cy="541"/>
            </a:xfrm>
            <a:prstGeom prst="line">
              <a:avLst/>
            </a:prstGeom>
            <a:noFill/>
            <a:ln w="9525">
              <a:solidFill>
                <a:srgbClr val="827C7A"/>
              </a:solidFill>
              <a:prstDash val="sysDash"/>
              <a:round/>
              <a:headEnd type="diamond" w="med" len="med"/>
              <a:tailEnd type="diamond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TextBox 8"/>
            <p:cNvSpPr>
              <a:spLocks noChangeArrowheads="1"/>
            </p:cNvSpPr>
            <p:nvPr/>
          </p:nvSpPr>
          <p:spPr bwMode="auto">
            <a:xfrm>
              <a:off x="463590" y="-72341"/>
              <a:ext cx="3455036" cy="754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>
                <a:defRPr sz="2160" b="1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zh-CN" altLang="en-US" b="1" dirty="0" smtClean="0">
                  <a:solidFill>
                    <a:srgbClr val="000000"/>
                  </a:solidFill>
                  <a:latin typeface="微软雅黑" panose="020B0503020204020204" pitchFamily="34" charset="-122"/>
                </a:rPr>
                <a:t>产品上线后质量情况（机构线）</a:t>
              </a:r>
              <a:endParaRPr lang="zh-CN" altLang="zh-CN" b="1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326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157064" y="123404"/>
            <a:ext cx="3455491" cy="425275"/>
            <a:chOff x="463590" y="-72341"/>
            <a:chExt cx="3455036" cy="424004"/>
          </a:xfrm>
        </p:grpSpPr>
        <p:sp>
          <p:nvSpPr>
            <p:cNvPr id="8" name="直接连接符 7"/>
            <p:cNvSpPr>
              <a:spLocks noChangeShapeType="1"/>
            </p:cNvSpPr>
            <p:nvPr/>
          </p:nvSpPr>
          <p:spPr bwMode="auto">
            <a:xfrm flipV="1">
              <a:off x="479562" y="351122"/>
              <a:ext cx="3439064" cy="541"/>
            </a:xfrm>
            <a:prstGeom prst="line">
              <a:avLst/>
            </a:prstGeom>
            <a:noFill/>
            <a:ln w="9525">
              <a:solidFill>
                <a:srgbClr val="827C7A"/>
              </a:solidFill>
              <a:prstDash val="sysDash"/>
              <a:round/>
              <a:headEnd type="diamond" w="med" len="med"/>
              <a:tailEnd type="diamond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8"/>
            <p:cNvSpPr>
              <a:spLocks noChangeArrowheads="1"/>
            </p:cNvSpPr>
            <p:nvPr/>
          </p:nvSpPr>
          <p:spPr bwMode="auto">
            <a:xfrm>
              <a:off x="463590" y="-72341"/>
              <a:ext cx="3455036" cy="423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>
                <a:defRPr sz="2160" b="1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zh-CN" altLang="en-US" b="1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机构</a:t>
              </a:r>
              <a:r>
                <a:rPr lang="zh-CN" altLang="en-US" b="1" dirty="0" smtClean="0">
                  <a:solidFill>
                    <a:srgbClr val="000000"/>
                  </a:solidFill>
                  <a:latin typeface="微软雅黑" panose="020B0503020204020204" pitchFamily="34" charset="-122"/>
                </a:rPr>
                <a:t>线质量目标达成情况</a:t>
              </a:r>
              <a:endParaRPr lang="zh-CN" altLang="zh-CN" b="1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198382"/>
              </p:ext>
            </p:extLst>
          </p:nvPr>
        </p:nvGraphicFramePr>
        <p:xfrm>
          <a:off x="395536" y="1196752"/>
          <a:ext cx="8136903" cy="3636404"/>
        </p:xfrm>
        <a:graphic>
          <a:graphicData uri="http://schemas.openxmlformats.org/drawingml/2006/table">
            <a:tbl>
              <a:tblPr/>
              <a:tblGrid>
                <a:gridCol w="1498434"/>
                <a:gridCol w="1161172"/>
                <a:gridCol w="1170227"/>
                <a:gridCol w="1170227"/>
                <a:gridCol w="994771"/>
                <a:gridCol w="1071036"/>
                <a:gridCol w="1071036"/>
              </a:tblGrid>
              <a:tr h="360040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质量目标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A1</a:t>
                      </a:r>
                      <a:endParaRPr lang="zh-CN" alt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A3</a:t>
                      </a:r>
                      <a:endParaRPr lang="zh-CN" alt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A4</a:t>
                      </a:r>
                      <a:endParaRPr lang="zh-CN" alt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A5</a:t>
                      </a:r>
                      <a:endParaRPr lang="zh-CN" alt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A10</a:t>
                      </a:r>
                      <a:endParaRPr lang="zh-CN" alt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</a:tr>
              <a:tr h="46805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规范度（大型）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85.92%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90.70%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805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规范度（普通）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91.75%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91.30%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96.15%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05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规范度（微型）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91.70%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6805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审计问题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87.5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97.5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99.5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99.5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805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进度偏差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-1.89%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-1.66%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-3%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805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缺陷遗留率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≤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4.35%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en-US" altLang="zh-CN" sz="1600" b="0" i="0" u="none" strike="noStrike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8052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测试阶段缺陷密度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2/SFP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≤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5/SFP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0.55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47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157064" y="123404"/>
            <a:ext cx="3455491" cy="425275"/>
            <a:chOff x="463590" y="-72341"/>
            <a:chExt cx="3455036" cy="424004"/>
          </a:xfrm>
        </p:grpSpPr>
        <p:sp>
          <p:nvSpPr>
            <p:cNvPr id="8" name="直接连接符 7"/>
            <p:cNvSpPr>
              <a:spLocks noChangeShapeType="1"/>
            </p:cNvSpPr>
            <p:nvPr/>
          </p:nvSpPr>
          <p:spPr bwMode="auto">
            <a:xfrm flipV="1">
              <a:off x="479562" y="351122"/>
              <a:ext cx="3439064" cy="541"/>
            </a:xfrm>
            <a:prstGeom prst="line">
              <a:avLst/>
            </a:prstGeom>
            <a:noFill/>
            <a:ln w="9525">
              <a:solidFill>
                <a:srgbClr val="827C7A"/>
              </a:solidFill>
              <a:prstDash val="sysDash"/>
              <a:round/>
              <a:headEnd type="diamond" w="med" len="med"/>
              <a:tailEnd type="diamond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8"/>
            <p:cNvSpPr>
              <a:spLocks noChangeArrowheads="1"/>
            </p:cNvSpPr>
            <p:nvPr/>
          </p:nvSpPr>
          <p:spPr bwMode="auto">
            <a:xfrm>
              <a:off x="463590" y="-72341"/>
              <a:ext cx="3455036" cy="423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algn="ctr">
                <a:defRPr sz="2160" b="1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r>
                <a:rPr lang="zh-CN" altLang="en-US" b="1" dirty="0">
                  <a:solidFill>
                    <a:srgbClr val="000000"/>
                  </a:solidFill>
                  <a:latin typeface="微软雅黑" panose="020B0503020204020204" pitchFamily="34" charset="-122"/>
                </a:rPr>
                <a:t>教育</a:t>
              </a:r>
              <a:r>
                <a:rPr lang="zh-CN" altLang="en-US" b="1" dirty="0" smtClean="0">
                  <a:solidFill>
                    <a:srgbClr val="000000"/>
                  </a:solidFill>
                  <a:latin typeface="微软雅黑" panose="020B0503020204020204" pitchFamily="34" charset="-122"/>
                </a:rPr>
                <a:t>线质量目标达成情况</a:t>
              </a:r>
              <a:endParaRPr lang="zh-CN" altLang="zh-CN" b="1" dirty="0">
                <a:solidFill>
                  <a:srgbClr val="000000"/>
                </a:solidFill>
                <a:latin typeface="微软雅黑" panose="020B0503020204020204" pitchFamily="34" charset="-122"/>
              </a:endParaRPr>
            </a:p>
          </p:txBody>
        </p:sp>
      </p:grp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385517"/>
              </p:ext>
            </p:extLst>
          </p:nvPr>
        </p:nvGraphicFramePr>
        <p:xfrm>
          <a:off x="395536" y="1268760"/>
          <a:ext cx="8064893" cy="3655622"/>
        </p:xfrm>
        <a:graphic>
          <a:graphicData uri="http://schemas.openxmlformats.org/drawingml/2006/table">
            <a:tbl>
              <a:tblPr/>
              <a:tblGrid>
                <a:gridCol w="1296144"/>
                <a:gridCol w="936104"/>
                <a:gridCol w="864096"/>
                <a:gridCol w="792088"/>
                <a:gridCol w="792088"/>
                <a:gridCol w="936104"/>
                <a:gridCol w="864096"/>
                <a:gridCol w="792088"/>
                <a:gridCol w="792085"/>
              </a:tblGrid>
              <a:tr h="432048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　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质量目标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B1</a:t>
                      </a:r>
                      <a:endParaRPr lang="zh-CN" altLang="en-US" sz="1600" b="0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B3</a:t>
                      </a:r>
                      <a:endParaRPr lang="zh-CN" alt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B4</a:t>
                      </a:r>
                      <a:endParaRPr lang="zh-CN" alt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B5</a:t>
                      </a:r>
                      <a:endParaRPr lang="zh-CN" alt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B6</a:t>
                      </a:r>
                      <a:endParaRPr lang="zh-CN" alt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B7</a:t>
                      </a:r>
                      <a:endParaRPr lang="zh-CN" alt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B12</a:t>
                      </a:r>
                      <a:endParaRPr lang="zh-CN" altLang="en-US" sz="1400" b="0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448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规范度（大型）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endParaRPr lang="en-US" altLang="zh-CN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规范度（普通）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88.72%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89.40%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8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规范度（微型）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93%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86.75%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82.89%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84.52%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85.71%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94.74%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86.72%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8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审计问题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92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98.3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97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92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8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进度偏差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-0.78%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-7.76%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-1.77%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48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缺陷遗留率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≤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1.3%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endParaRPr lang="en-US" altLang="zh-CN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1.1%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endParaRPr lang="en-US" altLang="zh-CN" sz="1600" b="0" i="0" u="none" strike="noStrike" kern="1200" dirty="0" smtClean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3.2%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1.7%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30570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0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测试阶段缺陷密度</a:t>
                      </a:r>
                      <a:endParaRPr lang="en-US" sz="1200" b="0" i="0" u="none" strike="noStrike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≥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2/SFP</a:t>
                      </a:r>
                    </a:p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≤</a:t>
                      </a:r>
                      <a:r>
                        <a:rPr lang="en-US" altLang="zh-CN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5/SFP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1.38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3.2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18.76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5.24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0.97</a:t>
                      </a:r>
                      <a:endParaRPr lang="en-US" altLang="zh-CN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505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268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公司PPT模板">
  <a:themeElements>
    <a:clrScheme name="571TGp_business_light 2">
      <a:dk1>
        <a:srgbClr val="000000"/>
      </a:dk1>
      <a:lt1>
        <a:srgbClr val="C1D0DD"/>
      </a:lt1>
      <a:dk2>
        <a:srgbClr val="335175"/>
      </a:dk2>
      <a:lt2>
        <a:srgbClr val="7C92B6"/>
      </a:lt2>
      <a:accent1>
        <a:srgbClr val="4B93D5"/>
      </a:accent1>
      <a:accent2>
        <a:srgbClr val="65B737"/>
      </a:accent2>
      <a:accent3>
        <a:srgbClr val="DDE4EB"/>
      </a:accent3>
      <a:accent4>
        <a:srgbClr val="000000"/>
      </a:accent4>
      <a:accent5>
        <a:srgbClr val="B1C8E7"/>
      </a:accent5>
      <a:accent6>
        <a:srgbClr val="5BA631"/>
      </a:accent6>
      <a:hlink>
        <a:srgbClr val="CF9F49"/>
      </a:hlink>
      <a:folHlink>
        <a:srgbClr val="C382D0"/>
      </a:folHlink>
    </a:clrScheme>
    <a:fontScheme name="571TGp_business_ligh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71TGp_business_light 1">
        <a:dk1>
          <a:srgbClr val="000000"/>
        </a:dk1>
        <a:lt1>
          <a:srgbClr val="CAD4CF"/>
        </a:lt1>
        <a:dk2>
          <a:srgbClr val="425462"/>
        </a:dk2>
        <a:lt2>
          <a:srgbClr val="768A7B"/>
        </a:lt2>
        <a:accent1>
          <a:srgbClr val="DE608D"/>
        </a:accent1>
        <a:accent2>
          <a:srgbClr val="35ADE3"/>
        </a:accent2>
        <a:accent3>
          <a:srgbClr val="E1E6E4"/>
        </a:accent3>
        <a:accent4>
          <a:srgbClr val="000000"/>
        </a:accent4>
        <a:accent5>
          <a:srgbClr val="ECB6C5"/>
        </a:accent5>
        <a:accent6>
          <a:srgbClr val="2F9CCE"/>
        </a:accent6>
        <a:hlink>
          <a:srgbClr val="F6AE44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71TGp_business_light 2">
        <a:dk1>
          <a:srgbClr val="000000"/>
        </a:dk1>
        <a:lt1>
          <a:srgbClr val="C1D0DD"/>
        </a:lt1>
        <a:dk2>
          <a:srgbClr val="335175"/>
        </a:dk2>
        <a:lt2>
          <a:srgbClr val="7C92B6"/>
        </a:lt2>
        <a:accent1>
          <a:srgbClr val="4B93D5"/>
        </a:accent1>
        <a:accent2>
          <a:srgbClr val="65B737"/>
        </a:accent2>
        <a:accent3>
          <a:srgbClr val="DDE4EB"/>
        </a:accent3>
        <a:accent4>
          <a:srgbClr val="000000"/>
        </a:accent4>
        <a:accent5>
          <a:srgbClr val="B1C8E7"/>
        </a:accent5>
        <a:accent6>
          <a:srgbClr val="5BA631"/>
        </a:accent6>
        <a:hlink>
          <a:srgbClr val="CF9F49"/>
        </a:hlink>
        <a:folHlink>
          <a:srgbClr val="C382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571TGp_business_light 3">
        <a:dk1>
          <a:srgbClr val="000000"/>
        </a:dk1>
        <a:lt1>
          <a:srgbClr val="DDD3C9"/>
        </a:lt1>
        <a:dk2>
          <a:srgbClr val="514639"/>
        </a:dk2>
        <a:lt2>
          <a:srgbClr val="A7938B"/>
        </a:lt2>
        <a:accent1>
          <a:srgbClr val="BF9733"/>
        </a:accent1>
        <a:accent2>
          <a:srgbClr val="7FB22C"/>
        </a:accent2>
        <a:accent3>
          <a:srgbClr val="EBE6E1"/>
        </a:accent3>
        <a:accent4>
          <a:srgbClr val="000000"/>
        </a:accent4>
        <a:accent5>
          <a:srgbClr val="DCC9AD"/>
        </a:accent5>
        <a:accent6>
          <a:srgbClr val="72A127"/>
        </a:accent6>
        <a:hlink>
          <a:srgbClr val="D56575"/>
        </a:hlink>
        <a:folHlink>
          <a:srgbClr val="4E8FC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公司PPT模板</Template>
  <TotalTime>2798</TotalTime>
  <Words>2308</Words>
  <Application>Microsoft Office PowerPoint</Application>
  <PresentationFormat>全屏显示(4:3)</PresentationFormat>
  <Paragraphs>356</Paragraphs>
  <Slides>17</Slides>
  <Notes>8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0" baseType="lpstr">
      <vt:lpstr>公司PPT模板</vt:lpstr>
      <vt:lpstr>Acrobat Document</vt:lpstr>
      <vt:lpstr>工作表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刘梦碟</dc:creator>
  <cp:lastModifiedBy>刘梦碟</cp:lastModifiedBy>
  <cp:revision>188</cp:revision>
  <dcterms:created xsi:type="dcterms:W3CDTF">2014-05-21T06:02:26Z</dcterms:created>
  <dcterms:modified xsi:type="dcterms:W3CDTF">2014-08-08T08:56:16Z</dcterms:modified>
</cp:coreProperties>
</file>